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9"/>
  </p:notesMasterIdLst>
  <p:handoutMasterIdLst>
    <p:handoutMasterId r:id="rId50"/>
  </p:handoutMasterIdLst>
  <p:sldIdLst>
    <p:sldId id="298" r:id="rId5"/>
    <p:sldId id="257" r:id="rId6"/>
    <p:sldId id="299" r:id="rId7"/>
    <p:sldId id="271" r:id="rId8"/>
    <p:sldId id="358" r:id="rId9"/>
    <p:sldId id="640" r:id="rId10"/>
    <p:sldId id="638" r:id="rId11"/>
    <p:sldId id="641" r:id="rId12"/>
    <p:sldId id="642" r:id="rId13"/>
    <p:sldId id="643" r:id="rId14"/>
    <p:sldId id="311" r:id="rId15"/>
    <p:sldId id="319" r:id="rId16"/>
    <p:sldId id="320" r:id="rId17"/>
    <p:sldId id="321" r:id="rId18"/>
    <p:sldId id="354" r:id="rId19"/>
    <p:sldId id="355" r:id="rId20"/>
    <p:sldId id="322" r:id="rId21"/>
    <p:sldId id="323" r:id="rId22"/>
    <p:sldId id="324" r:id="rId23"/>
    <p:sldId id="325" r:id="rId24"/>
    <p:sldId id="326" r:id="rId25"/>
    <p:sldId id="327" r:id="rId26"/>
    <p:sldId id="329" r:id="rId27"/>
    <p:sldId id="330" r:id="rId28"/>
    <p:sldId id="335" r:id="rId29"/>
    <p:sldId id="331" r:id="rId30"/>
    <p:sldId id="332" r:id="rId31"/>
    <p:sldId id="334" r:id="rId32"/>
    <p:sldId id="336" r:id="rId33"/>
    <p:sldId id="644" r:id="rId34"/>
    <p:sldId id="337" r:id="rId35"/>
    <p:sldId id="338" r:id="rId36"/>
    <p:sldId id="339" r:id="rId37"/>
    <p:sldId id="340" r:id="rId38"/>
    <p:sldId id="341" r:id="rId39"/>
    <p:sldId id="343" r:id="rId40"/>
    <p:sldId id="345" r:id="rId41"/>
    <p:sldId id="346" r:id="rId42"/>
    <p:sldId id="347" r:id="rId43"/>
    <p:sldId id="348" r:id="rId44"/>
    <p:sldId id="349" r:id="rId45"/>
    <p:sldId id="351" r:id="rId46"/>
    <p:sldId id="353" r:id="rId47"/>
    <p:sldId id="357" r:id="rId48"/>
  </p:sldIdLst>
  <p:sldSz cx="12192000" cy="6858000"/>
  <p:notesSz cx="7102475" cy="938847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368653-FA2F-41AF-EDAB-5E975C2AC350}" name="Alyssa Zirnheld" initials="AZ" userId="S::azirnheld@nfhs.org::5d728674-e351-42e8-a1d9-4f03e59841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5B"/>
    <a:srgbClr val="D50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7" autoAdjust="0"/>
    <p:restoredTop sz="83862" autoAdjust="0"/>
  </p:normalViewPr>
  <p:slideViewPr>
    <p:cSldViewPr snapToGrid="0">
      <p:cViewPr varScale="1">
        <p:scale>
          <a:sx n="161" d="100"/>
          <a:sy n="161" d="100"/>
        </p:scale>
        <p:origin x="246" y="144"/>
      </p:cViewPr>
      <p:guideLst/>
    </p:cSldViewPr>
  </p:slideViewPr>
  <p:outlineViewPr>
    <p:cViewPr>
      <p:scale>
        <a:sx n="33" d="100"/>
        <a:sy n="33" d="100"/>
      </p:scale>
      <p:origin x="0" y="-351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2914F2-0539-4F74-84C6-1C5DC70BA3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69745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F286F-B684-4180-B974-5C99D0E398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2485" y="0"/>
            <a:ext cx="3078383" cy="469745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C7E80D5-F1A8-4E6F-862E-E650C877881E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5EFB0-44FB-4291-B357-69B82311695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127"/>
            <a:ext cx="3078383" cy="469745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8A54EC-9299-4B52-AF80-D565859E51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2485" y="8917127"/>
            <a:ext cx="3078383" cy="469745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B56A5D0-69BF-4FAC-BF98-81213EFD5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E529071-C03D-4158-B46E-8CD5D69E5A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383" cy="469745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B4B54-3A57-4AA1-BC5E-9060D5DF50B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2485" y="0"/>
            <a:ext cx="3078383" cy="469745"/>
          </a:xfrm>
          <a:prstGeom prst="rect">
            <a:avLst/>
          </a:prstGeom>
        </p:spPr>
        <p:txBody>
          <a:bodyPr vert="horz" lIns="94221" tIns="47111" rIns="94221" bIns="47111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785C147-DE6E-44AF-9501-F5A9E3994E64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D60A1D9-86EC-4C79-BFD0-1369B48908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703263"/>
            <a:ext cx="6261100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1" tIns="47111" rIns="94221" bIns="4711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D14ED97-9732-4E6A-9D56-8AE3E72C84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891" y="4460167"/>
            <a:ext cx="5680693" cy="4224494"/>
          </a:xfrm>
          <a:prstGeom prst="rect">
            <a:avLst/>
          </a:prstGeom>
        </p:spPr>
        <p:txBody>
          <a:bodyPr vert="horz" lIns="94221" tIns="47111" rIns="94221" bIns="4711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0F91B-4DC9-42DB-A44A-A30C3BF72F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127"/>
            <a:ext cx="3078383" cy="469745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4A736-5D23-4489-B96D-409B32C09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2485" y="8917127"/>
            <a:ext cx="3078383" cy="469745"/>
          </a:xfrm>
          <a:prstGeom prst="rect">
            <a:avLst/>
          </a:prstGeom>
        </p:spPr>
        <p:txBody>
          <a:bodyPr vert="horz" lIns="94221" tIns="47111" rIns="94221" bIns="47111" rtlCol="0" anchor="b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666CE19-52FC-412B-A3FC-C4B1E62DF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66CE19-52FC-412B-A3FC-C4B1E62DF80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240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If utilizing a shot clock, the shot clock operator shall be located at the scorer’s and timer’s 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>
                <a:latin typeface="+mn-lt"/>
              </a:rPr>
              <a:t>Rationale: </a:t>
            </a:r>
            <a:r>
              <a:rPr lang="en-US" sz="1200" dirty="0">
                <a:latin typeface="+mn-lt"/>
              </a:rPr>
              <a:t>This allows the officiating crew to quickly identify the person who is operating the shot clock should there be a timing issue that needs to be addressed.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E09B2-6408-441F-BB3F-D03E0D1A7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92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Two free throws will now be awarded for all common fouls, except for a player-control foul or team-control foul, beginning with the fifth team foul in each quarter.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Team fouls will be reset to zero at the end of each quarter, excluding the fourth quarter if an overtime period is needed.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Rationale: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 Improves flow by providing an opportunity for teams to adjust their play by not carrying over fouls from quarters 1 and 3 to quarters 2 and 4 while significantly reducing the opportunity for correctable errors to occur. Minimizes risk of injury by eliminating the one-and-one and reducing opportunities for rough play during rebounding opportunities.</a:t>
            </a:r>
            <a:endParaRPr lang="en-US" sz="1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E09B2-6408-441F-BB3F-D03E0D1A7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135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After an out of bounds violation in either the frontcourt or the backcourt by either team, the throw-in shall be at the designated spot nearest to where the ball went out of bounds.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E09B2-6408-441F-BB3F-D03E0D1A7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689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After a violation or a foul before the bonus is in effect by either team or any other stoppage in play, the throw-in location will be determined by the location of the violation/foul or the location of the ball when the stoppage occurs: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b="1" dirty="0">
                <a:latin typeface="+mn-lt"/>
              </a:rPr>
              <a:t>Frontcourt throw-in – </a:t>
            </a:r>
            <a:r>
              <a:rPr lang="en-US" sz="1200" dirty="0">
                <a:latin typeface="+mn-lt"/>
              </a:rPr>
              <a:t>one of the newly established four designated spots (28-foot mark along each sideline or 3-feet outside the lane line along the end line).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200" b="1" dirty="0">
                <a:latin typeface="+mn-lt"/>
              </a:rPr>
              <a:t>Backcourt throw-in – </a:t>
            </a:r>
            <a:r>
              <a:rPr lang="en-US" sz="1200" dirty="0">
                <a:latin typeface="+mn-lt"/>
              </a:rPr>
              <a:t>the designated spot nearest the foul, violation or other stoppage.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200" b="1" dirty="0">
              <a:solidFill>
                <a:srgbClr val="000000"/>
              </a:solidFill>
              <a:effectLst/>
              <a:latin typeface="+mn-lt"/>
              <a:ea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Rationale: 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Simplifies throw-in procedure when a team gains or retains possession for situations other than an out-of-bounds throw-in.</a:t>
            </a:r>
            <a:endParaRPr lang="en-US" sz="1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2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E09B2-6408-441F-BB3F-D03E0D1A7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20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+mn-lt"/>
              </a:rPr>
              <a:t>Frontcourt throw-ins </a:t>
            </a:r>
            <a:r>
              <a:rPr lang="en-US" sz="1200" dirty="0">
                <a:latin typeface="+mn-lt"/>
              </a:rPr>
              <a:t>– Officials shall determine the throw-in spot by using an imaginary line (dotted line).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If the stoppage of play occurs inside the dotted imaginary line, the spot shall be the nearest point on the end line 3-feet outside the lane line.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If the stoppage of play occurs outside the dotted imaginary line, the spot shall be the nearest 28-foot mark along each sideline.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200" b="1" dirty="0">
                <a:latin typeface="+mn-lt"/>
              </a:rPr>
              <a:t>NOTE: </a:t>
            </a:r>
            <a:r>
              <a:rPr lang="en-US" sz="1200" dirty="0">
                <a:latin typeface="+mn-lt"/>
              </a:rPr>
              <a:t>Court markings are not required.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E09B2-6408-441F-BB3F-D03E0D1A7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58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+mn-lt"/>
              </a:rPr>
              <a:t>When an official administers a throw-in to the wrong team, the officials may now rectify the mistake at any time before the first dead ball after the ball becomes live unless there is a change in possession.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atin typeface="+mn-lt"/>
              </a:rPr>
              <a:t>After the ball becomes dead or the correct team gains possession, the time to correct the mistake has expired.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Rationale:</a:t>
            </a:r>
            <a:r>
              <a:rPr lang="en-US" sz="1200" dirty="0">
                <a:solidFill>
                  <a:srgbClr val="000000"/>
                </a:solidFill>
                <a:effectLst/>
                <a:latin typeface="+mn-lt"/>
                <a:ea typeface="Arial" panose="020B0604020202020204" pitchFamily="34" charset="0"/>
              </a:rPr>
              <a:t> Allows for a correction of an official's mistake in a more reasonable timeframe. </a:t>
            </a:r>
            <a:endParaRPr lang="en-US" sz="1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E09B2-6408-441F-BB3F-D03E0D1A7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249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latin typeface="+mn-lt"/>
              </a:rPr>
              <a:t>Officials Signal #7 – </a:t>
            </a:r>
            <a:r>
              <a:rPr lang="en-US" sz="1200" dirty="0">
                <a:latin typeface="+mn-lt"/>
              </a:rPr>
              <a:t>Clarified description to include throw-in violation.</a:t>
            </a:r>
          </a:p>
          <a:p>
            <a:r>
              <a:rPr lang="en-US" sz="1200" b="1" dirty="0">
                <a:latin typeface="+mn-lt"/>
              </a:rPr>
              <a:t>Officials Signal #19 – </a:t>
            </a:r>
            <a:r>
              <a:rPr lang="en-US" sz="1200" dirty="0">
                <a:latin typeface="+mn-lt"/>
              </a:rPr>
              <a:t>Removed “Bonus free throw” signal and included “Bonus free throws” in title of new #19 “Signal free throw.”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E09B2-6408-441F-BB3F-D03E0D1A7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876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After an out of bounds violation in either the frontcourt or the backcourt by either team, the throw-in shall be at the designated spot nearest to where the ball went out of bounds.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E09B2-6408-441F-BB3F-D03E0D1A73E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689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hyperlink" Target="mailto:dwhitfield@nfhs.org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G"/><Relationship Id="rId5" Type="http://schemas.openxmlformats.org/officeDocument/2006/relationships/image" Target="../media/image7.tif"/><Relationship Id="rId4" Type="http://schemas.openxmlformats.org/officeDocument/2006/relationships/image" Target="../media/image6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hyperlink" Target="mailto:dwhitfield@nfhs.org" TargetMode="External"/><Relationship Id="rId7" Type="http://schemas.openxmlformats.org/officeDocument/2006/relationships/image" Target="../media/image7.ti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Students.jpg">
            <a:extLst>
              <a:ext uri="{FF2B5EF4-FFF2-40B4-BE49-F238E27FC236}">
                <a16:creationId xmlns:a16="http://schemas.microsoft.com/office/drawing/2014/main" id="{05776A87-DE02-4380-BE4E-590E16FB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" b="23846"/>
          <a:stretch>
            <a:fillRect/>
          </a:stretch>
        </p:blipFill>
        <p:spPr bwMode="auto">
          <a:xfrm>
            <a:off x="0" y="0"/>
            <a:ext cx="1219200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626804-AA01-4FAD-9DBF-862D8D06B530}"/>
              </a:ext>
            </a:extLst>
          </p:cNvPr>
          <p:cNvSpPr/>
          <p:nvPr/>
        </p:nvSpPr>
        <p:spPr>
          <a:xfrm>
            <a:off x="0" y="2809875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4A1101-CBFA-42B8-AF37-78C782D74FB4}"/>
              </a:ext>
            </a:extLst>
          </p:cNvPr>
          <p:cNvSpPr/>
          <p:nvPr/>
        </p:nvSpPr>
        <p:spPr>
          <a:xfrm>
            <a:off x="2743200" y="4416425"/>
            <a:ext cx="9448800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5492F5-F652-4AFF-99F3-B39DF0201FE9}"/>
              </a:ext>
            </a:extLst>
          </p:cNvPr>
          <p:cNvSpPr/>
          <p:nvPr/>
        </p:nvSpPr>
        <p:spPr>
          <a:xfrm rot="10800000">
            <a:off x="2233613" y="4416425"/>
            <a:ext cx="508000" cy="2441575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A9D18706-4BDE-4282-9907-004B987D0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646613"/>
            <a:ext cx="18303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00">
                <a:solidFill>
                  <a:srgbClr val="00205B"/>
                </a:solidFill>
                <a:latin typeface="Calibri" panose="020F0502020204030204" pitchFamily="34" charset="0"/>
              </a:rPr>
              <a:t>National Federation of State </a:t>
            </a:r>
          </a:p>
          <a:p>
            <a:pPr algn="ctr" eaLnBrk="1" hangingPunct="1"/>
            <a:r>
              <a:rPr lang="en-US" altLang="en-US" sz="1100">
                <a:solidFill>
                  <a:srgbClr val="00205B"/>
                </a:solidFill>
                <a:latin typeface="Calibri" panose="020F0502020204030204" pitchFamily="34" charset="0"/>
              </a:rPr>
              <a:t>High School Associations</a:t>
            </a:r>
          </a:p>
        </p:txBody>
      </p:sp>
      <p:pic>
        <p:nvPicPr>
          <p:cNvPr id="9" name="Picture 23">
            <a:extLst>
              <a:ext uri="{FF2B5EF4-FFF2-40B4-BE49-F238E27FC236}">
                <a16:creationId xmlns:a16="http://schemas.microsoft.com/office/drawing/2014/main" id="{769A6EE4-7B2A-4A1F-9D78-2ABD8DC0C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5183188"/>
            <a:ext cx="12350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91816"/>
            <a:ext cx="1129792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918E462-302D-415E-93C9-9F7D1D1B5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0080" y="5034279"/>
            <a:ext cx="8829040" cy="128079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FE1AD314-4C5A-4166-9AE6-A5360E8EBD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80079" y="6385453"/>
            <a:ext cx="7726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/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Copyright© 2023 National Federation of State High School Associations. All Rights Reserved.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copyrighted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power point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presented by the NFHS.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m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aterial shall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only 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 reproduced or distributed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 member state associations for teaching and training purposes. Distribution to the public is prohibited 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without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express written consent from the NFHS.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Please contact Davis Whitfield, COO at </a:t>
            </a:r>
            <a:r>
              <a:rPr lang="en-US" sz="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dwhitfield@nfhs.org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with requests.</a:t>
            </a:r>
          </a:p>
        </p:txBody>
      </p:sp>
    </p:spTree>
    <p:extLst>
      <p:ext uri="{BB962C8B-B14F-4D97-AF65-F5344CB8AC3E}">
        <p14:creationId xmlns:p14="http://schemas.microsoft.com/office/powerpoint/2010/main" val="176487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3A8C0DBF-C50F-D3CF-B68C-CE36C6809450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276599" cy="282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469ED5C-3350-D575-BB71-6C35B8699B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3" y="1"/>
            <a:ext cx="3154177" cy="2832836"/>
          </a:xfrm>
          <a:prstGeom prst="rect">
            <a:avLst/>
          </a:prstGeom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3AB82AA7-0751-F71B-1FA9-3544DAE08433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73897" y="462560"/>
            <a:ext cx="2835274" cy="1892578"/>
          </a:xfrm>
          <a:prstGeom prst="rect">
            <a:avLst/>
          </a:prstGeom>
        </p:spPr>
      </p:pic>
      <p:pic>
        <p:nvPicPr>
          <p:cNvPr id="15" name="Picture 14" descr="A picture containing person, standing, group, people&#10;&#10;Description automatically generated">
            <a:extLst>
              <a:ext uri="{FF2B5EF4-FFF2-40B4-BE49-F238E27FC236}">
                <a16:creationId xmlns:a16="http://schemas.microsoft.com/office/drawing/2014/main" id="{9F536214-80D6-513C-04E8-34C72D95A5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49" y="0"/>
            <a:ext cx="2025196" cy="2835274"/>
          </a:xfrm>
          <a:prstGeom prst="rect">
            <a:avLst/>
          </a:prstGeom>
        </p:spPr>
      </p:pic>
      <p:pic>
        <p:nvPicPr>
          <p:cNvPr id="21" name="Picture 20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2405E329-2865-09B8-CE4A-50807025CFB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8" y="-8788"/>
            <a:ext cx="1843451" cy="284162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B99DF4-E1D4-41F3-A88A-65F6601E944D}"/>
              </a:ext>
            </a:extLst>
          </p:cNvPr>
          <p:cNvSpPr/>
          <p:nvPr/>
        </p:nvSpPr>
        <p:spPr>
          <a:xfrm>
            <a:off x="0" y="4413250"/>
            <a:ext cx="12192000" cy="2452688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993B28-964B-4BD1-A7ED-B598DA92A55C}"/>
              </a:ext>
            </a:extLst>
          </p:cNvPr>
          <p:cNvSpPr/>
          <p:nvPr/>
        </p:nvSpPr>
        <p:spPr>
          <a:xfrm>
            <a:off x="0" y="2809875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5F8FCFEA-AFC4-43C6-927D-B033C107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63" y="4859338"/>
            <a:ext cx="126047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8868545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240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B8709B-AC65-4451-8995-7BF369856C47}"/>
              </a:ext>
            </a:extLst>
          </p:cNvPr>
          <p:cNvSpPr/>
          <p:nvPr/>
        </p:nvSpPr>
        <p:spPr>
          <a:xfrm>
            <a:off x="0" y="4413250"/>
            <a:ext cx="12192000" cy="2452688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" descr="Slide18.png">
            <a:extLst>
              <a:ext uri="{FF2B5EF4-FFF2-40B4-BE49-F238E27FC236}">
                <a16:creationId xmlns:a16="http://schemas.microsoft.com/office/drawing/2014/main" id="{82C2F04B-E480-4EA4-ADA6-907F31175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b="51430"/>
          <a:stretch>
            <a:fillRect/>
          </a:stretch>
        </p:blipFill>
        <p:spPr bwMode="auto">
          <a:xfrm>
            <a:off x="0" y="-7938"/>
            <a:ext cx="12192000" cy="442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555421-2120-413E-AD09-2B94AD52DE6C}"/>
              </a:ext>
            </a:extLst>
          </p:cNvPr>
          <p:cNvSpPr/>
          <p:nvPr/>
        </p:nvSpPr>
        <p:spPr>
          <a:xfrm>
            <a:off x="0" y="2809875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1" descr="NFHS Network_FC_RGB_Transparent@300.png">
            <a:extLst>
              <a:ext uri="{FF2B5EF4-FFF2-40B4-BE49-F238E27FC236}">
                <a16:creationId xmlns:a16="http://schemas.microsoft.com/office/drawing/2014/main" id="{8F4B864E-AE31-48A1-87B4-A5EA90F2F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13" y="4603750"/>
            <a:ext cx="2008187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8868545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84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4856" y="19500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2856" y="195004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5E43-B0A7-4063-B5B0-555BF2B6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9CBB4-DF59-4F9D-BE01-11301AD6E507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E0333-4ED0-4F2B-9C1E-30F9F9138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4C041-771D-4A03-B83B-7C31EBCC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74325-6A06-438C-8E62-196336EDD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96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99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port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777D9E9-DD30-40CF-B73C-3776F1E55E5B}"/>
              </a:ext>
            </a:extLst>
          </p:cNvPr>
          <p:cNvSpPr/>
          <p:nvPr/>
        </p:nvSpPr>
        <p:spPr>
          <a:xfrm>
            <a:off x="0" y="2809875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4685B0-DD03-4184-AED9-FC1EC73FCC23}"/>
              </a:ext>
            </a:extLst>
          </p:cNvPr>
          <p:cNvSpPr/>
          <p:nvPr/>
        </p:nvSpPr>
        <p:spPr>
          <a:xfrm>
            <a:off x="2743200" y="4416425"/>
            <a:ext cx="9448800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A3322D-8868-48DB-8A24-01B729D2C467}"/>
              </a:ext>
            </a:extLst>
          </p:cNvPr>
          <p:cNvSpPr/>
          <p:nvPr/>
        </p:nvSpPr>
        <p:spPr>
          <a:xfrm rot="10800000">
            <a:off x="2233613" y="4416425"/>
            <a:ext cx="508000" cy="2441575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9681A93F-7594-43BF-A07F-5C2835617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646613"/>
            <a:ext cx="18303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100">
                <a:solidFill>
                  <a:srgbClr val="00205B"/>
                </a:solidFill>
                <a:latin typeface="Calibri" panose="020F0502020204030204" pitchFamily="34" charset="0"/>
              </a:rPr>
              <a:t>National Federation of State </a:t>
            </a:r>
          </a:p>
          <a:p>
            <a:pPr algn="ctr" eaLnBrk="1" hangingPunct="1"/>
            <a:r>
              <a:rPr lang="en-US" altLang="en-US" sz="1100">
                <a:solidFill>
                  <a:srgbClr val="00205B"/>
                </a:solidFill>
                <a:latin typeface="Calibri" panose="020F0502020204030204" pitchFamily="34" charset="0"/>
              </a:rPr>
              <a:t>High School Associations</a:t>
            </a:r>
          </a:p>
        </p:txBody>
      </p:sp>
      <p:pic>
        <p:nvPicPr>
          <p:cNvPr id="9" name="Picture 23">
            <a:extLst>
              <a:ext uri="{FF2B5EF4-FFF2-40B4-BE49-F238E27FC236}">
                <a16:creationId xmlns:a16="http://schemas.microsoft.com/office/drawing/2014/main" id="{B322712E-14D9-46D4-904A-6142ECD2F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5183188"/>
            <a:ext cx="1235075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091816"/>
            <a:ext cx="11297920" cy="1241425"/>
          </a:xfrm>
        </p:spPr>
        <p:txBody>
          <a:bodyPr>
            <a:noAutofit/>
          </a:bodyPr>
          <a:lstStyle>
            <a:lvl1pPr algn="l">
              <a:lnSpc>
                <a:spcPts val="3800"/>
              </a:lnSpc>
              <a:defRPr sz="4600" b="1" cap="all" spc="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D3DA8BC8-177B-4C4F-B401-F26F429D21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0080" y="5034279"/>
            <a:ext cx="8829040" cy="128079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039A748F-18E0-4EA9-AE27-3644DF0F94B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180079" y="6385453"/>
            <a:ext cx="772604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/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Copyright© 2022 National Federation of State High School Associations. All Rights Reserved.</a:t>
            </a:r>
            <a:endParaRPr lang="en-US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/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copyrighted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power point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is presented by the NFHS.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This m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aterial shall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only 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 reproduced or distributed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 member state associations for teaching and training purposes. Distribution to the public is prohibited 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without 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</a:t>
            </a:r>
            <a:r>
              <a:rPr lang="en-US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express written consent from the NFHS.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Please contact Davis Whitfield, COO at </a:t>
            </a:r>
            <a:r>
              <a:rPr lang="en-US" sz="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3"/>
              </a:rPr>
              <a:t>dwhitfield@nfhs.org</a:t>
            </a:r>
            <a:r>
              <a:rPr lang="en-US" sz="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with requests.</a:t>
            </a:r>
          </a:p>
        </p:txBody>
      </p:sp>
      <p:pic>
        <p:nvPicPr>
          <p:cNvPr id="14" name="Picture 5">
            <a:extLst>
              <a:ext uri="{FF2B5EF4-FFF2-40B4-BE49-F238E27FC236}">
                <a16:creationId xmlns:a16="http://schemas.microsoft.com/office/drawing/2014/main" id="{E0ED2224-7973-6EDB-6660-1BDFE15DACC4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276599" cy="2826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A10F6E1-E917-17BF-DB82-F82C93933F9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23" y="1"/>
            <a:ext cx="3154177" cy="2832836"/>
          </a:xfrm>
          <a:prstGeom prst="rect">
            <a:avLst/>
          </a:prstGeom>
        </p:spPr>
      </p:pic>
      <p:pic>
        <p:nvPicPr>
          <p:cNvPr id="16" name="Picture 15" descr="A picture containing person&#10;&#10;Description automatically generated">
            <a:extLst>
              <a:ext uri="{FF2B5EF4-FFF2-40B4-BE49-F238E27FC236}">
                <a16:creationId xmlns:a16="http://schemas.microsoft.com/office/drawing/2014/main" id="{6841F1C9-8669-D670-ED40-FA029BEC9FF2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73897" y="462560"/>
            <a:ext cx="2835274" cy="1892578"/>
          </a:xfrm>
          <a:prstGeom prst="rect">
            <a:avLst/>
          </a:prstGeom>
        </p:spPr>
      </p:pic>
      <p:pic>
        <p:nvPicPr>
          <p:cNvPr id="17" name="Picture 16" descr="A picture containing person, standing, group, people&#10;&#10;Description automatically generated">
            <a:extLst>
              <a:ext uri="{FF2B5EF4-FFF2-40B4-BE49-F238E27FC236}">
                <a16:creationId xmlns:a16="http://schemas.microsoft.com/office/drawing/2014/main" id="{216BAE23-4083-95FB-9CAE-6772A22482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049" y="0"/>
            <a:ext cx="2025196" cy="2835274"/>
          </a:xfrm>
          <a:prstGeom prst="rect">
            <a:avLst/>
          </a:prstGeom>
        </p:spPr>
      </p:pic>
      <p:pic>
        <p:nvPicPr>
          <p:cNvPr id="18" name="Picture 17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C89B7A0D-9008-110F-3900-73D7E25C1EF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598" y="-8788"/>
            <a:ext cx="1843451" cy="284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51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0308C-9CB4-4E6C-A9E3-6D18FA371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7ECE1-CB98-4014-ABE8-4890B9756050}" type="datetimeFigureOut">
              <a:rPr lang="en-US"/>
              <a:pPr>
                <a:defRPr/>
              </a:pPr>
              <a:t>10/31/2024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D0310-4FEF-46D4-B03F-10825C50E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77477-85F9-4051-8C82-258D2454B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68DF8-192B-4E49-AB2D-95B9ABDA87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43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Points of 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50CC1B8B-606D-4597-9B37-0285C8DF7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49213"/>
            <a:ext cx="4021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1"/>
                </a:solidFill>
                <a:latin typeface="Calibri" panose="020F0502020204030204" pitchFamily="34" charset="0"/>
              </a:rPr>
              <a:t>Points of Emphasis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76C3E3-384C-4010-B601-709D75578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2B0F2-034B-4903-99F4-83E3B3547BEC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FF1A17A-FFE2-4335-9D02-12B080F1D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9227EB-2D2F-42B9-971C-1E0496AEE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55FE0-9358-437D-94E9-F3B1257ECA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067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Rule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D2B3ECDD-54D2-4613-A71A-6187945B0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49213"/>
            <a:ext cx="4021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1"/>
                </a:solidFill>
                <a:latin typeface="Calibri" panose="020F0502020204030204" pitchFamily="34" charset="0"/>
              </a:rPr>
              <a:t>Rule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D8EA79-7A39-4504-ACFA-79160D08B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A001A-6DB3-4E12-9CCA-6767893F1DBB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B8D358D-185E-40DE-9198-3BEA45765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AEE84D1-6D46-449C-B847-06D75A24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01C01-ED78-4020-9617-86F981BE3A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3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Editorial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68D9CC84-BEEC-46F6-880D-296799A7E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49213"/>
            <a:ext cx="4021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1"/>
                </a:solidFill>
                <a:latin typeface="Calibri" panose="020F0502020204030204" pitchFamily="34" charset="0"/>
              </a:rPr>
              <a:t>Editorial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BE3D311-2D5F-4952-A30E-57BFE58B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ECE73-BA50-4891-B98B-A3C42A362EEF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21CFD6-BEFC-4B5A-8D04-89BEA1D73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BC9BEA-B6E6-4EA2-8D9C-875CB1E1E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89810-3F9B-42C6-9B1F-32595F550B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76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Manual Ch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4F8FB3C9-67BB-481A-9B63-F5C1470EBF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49213"/>
            <a:ext cx="4021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1"/>
                </a:solidFill>
                <a:latin typeface="Calibri" panose="020F0502020204030204" pitchFamily="34" charset="0"/>
              </a:rPr>
              <a:t>Manual Change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312A7C-995D-44ED-A488-052CAE914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81DE9-92A4-4BDD-9F7E-95B57D2FE80D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69D448-D1B7-4764-8027-76597F7B0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B78DF08-4035-4A8B-831A-4E438C13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65E91-1239-425B-8EF5-15B5A165EA9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638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Rules Remi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30AC8842-8CB8-4985-B07F-C7E8FEC77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63" y="49213"/>
            <a:ext cx="4021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1"/>
                </a:solidFill>
                <a:latin typeface="Calibri" panose="020F0502020204030204" pitchFamily="34" charset="0"/>
              </a:rPr>
              <a:t>Rules Reminder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3800" b="1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1E2F7B5-7B9C-46E9-AF64-31D7A7049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1F965-1E02-4346-99A2-D93290B4937E}" type="datetimeFigureOut">
              <a:rPr lang="en-US"/>
              <a:pPr>
                <a:defRPr/>
              </a:pPr>
              <a:t>10/31/2024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BDE3E54-BE16-4AA4-B826-63629EB2D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8AB7D9-20A4-4A16-8C47-9C41E632F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86AC6-DC08-4557-81C1-AD695608F2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7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ECB911-7872-4C2E-8096-2091801C8128}"/>
              </a:ext>
            </a:extLst>
          </p:cNvPr>
          <p:cNvSpPr/>
          <p:nvPr/>
        </p:nvSpPr>
        <p:spPr>
          <a:xfrm>
            <a:off x="0" y="4413250"/>
            <a:ext cx="12192000" cy="2452688"/>
          </a:xfrm>
          <a:prstGeom prst="rect">
            <a:avLst/>
          </a:prstGeom>
          <a:solidFill>
            <a:srgbClr val="002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6" descr="Students.jpg">
            <a:extLst>
              <a:ext uri="{FF2B5EF4-FFF2-40B4-BE49-F238E27FC236}">
                <a16:creationId xmlns:a16="http://schemas.microsoft.com/office/drawing/2014/main" id="{514FB2DB-0F72-4310-89CB-B4B325311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" b="23846"/>
          <a:stretch>
            <a:fillRect/>
          </a:stretch>
        </p:blipFill>
        <p:spPr bwMode="auto">
          <a:xfrm>
            <a:off x="0" y="0"/>
            <a:ext cx="12192000" cy="441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3E3F0D-55C2-4BDE-B865-3D221E297D23}"/>
              </a:ext>
            </a:extLst>
          </p:cNvPr>
          <p:cNvSpPr/>
          <p:nvPr/>
        </p:nvSpPr>
        <p:spPr>
          <a:xfrm>
            <a:off x="0" y="2809875"/>
            <a:ext cx="12192000" cy="1609725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B1806022-18A4-42AD-B789-B1EAEF9D6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563" y="4859338"/>
            <a:ext cx="1260475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1"/>
            <a:ext cx="8868545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71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8D6AA3-F6EE-4FAA-BC2B-D71EDD3E7677}"/>
              </a:ext>
            </a:extLst>
          </p:cNvPr>
          <p:cNvSpPr/>
          <p:nvPr/>
        </p:nvSpPr>
        <p:spPr>
          <a:xfrm rot="10800000">
            <a:off x="363538" y="412750"/>
            <a:ext cx="508000" cy="6445250"/>
          </a:xfrm>
          <a:prstGeom prst="rect">
            <a:avLst/>
          </a:prstGeom>
          <a:gradFill flip="none" rotWithShape="1">
            <a:gsLst>
              <a:gs pos="0">
                <a:schemeClr val="tx1">
                  <a:tint val="44500"/>
                  <a:satMod val="160000"/>
                  <a:alpha val="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10800000" scaled="1"/>
                <a:tileRect/>
              </a:gradFill>
            </a:endParaRP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4327CD5A-8F7A-4A8D-A59C-BD743B6697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941513" y="525463"/>
            <a:ext cx="10026650" cy="120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D4D1C50-DA3D-4023-AE02-3BC191FAE7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41513" y="1989138"/>
            <a:ext cx="10026650" cy="433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E066A-D2E1-4848-A571-4914D89E6A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06588" y="6516688"/>
            <a:ext cx="284480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4FE7D1-D5A4-40C9-85CA-4DFEE0E68F4A}" type="datetimeFigureOut">
              <a:rPr lang="en-US"/>
              <a:pPr>
                <a:defRPr/>
              </a:pPr>
              <a:t>10/31/2024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C2EE1-2D4D-4A86-B4BC-26FF684BC3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96488" y="6524625"/>
            <a:ext cx="1992312" cy="295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400" dirty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A4FBAE-667A-4B24-A8B8-B99DE2DFB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43900" y="6516688"/>
            <a:ext cx="1389063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041F70-DBB2-44B0-9468-B942EE84EF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9D0D39-435C-46A6-A6E5-1246572721F3}"/>
              </a:ext>
            </a:extLst>
          </p:cNvPr>
          <p:cNvSpPr/>
          <p:nvPr/>
        </p:nvSpPr>
        <p:spPr>
          <a:xfrm>
            <a:off x="0" y="0"/>
            <a:ext cx="12192000" cy="42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D3EF5E-EE53-4046-B815-A32CBF8010D5}"/>
              </a:ext>
            </a:extLst>
          </p:cNvPr>
          <p:cNvSpPr/>
          <p:nvPr/>
        </p:nvSpPr>
        <p:spPr>
          <a:xfrm>
            <a:off x="874713" y="0"/>
            <a:ext cx="4022725" cy="420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007FFC-B97E-43D9-89F4-AA16FF32CA05}"/>
              </a:ext>
            </a:extLst>
          </p:cNvPr>
          <p:cNvCxnSpPr/>
          <p:nvPr/>
        </p:nvCxnSpPr>
        <p:spPr>
          <a:xfrm>
            <a:off x="874713" y="1874838"/>
            <a:ext cx="113172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C96437-B0D8-46B7-9551-35432862F8F9}"/>
              </a:ext>
            </a:extLst>
          </p:cNvPr>
          <p:cNvCxnSpPr/>
          <p:nvPr/>
        </p:nvCxnSpPr>
        <p:spPr>
          <a:xfrm>
            <a:off x="874713" y="6524625"/>
            <a:ext cx="1131728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21">
            <a:extLst>
              <a:ext uri="{FF2B5EF4-FFF2-40B4-BE49-F238E27FC236}">
                <a16:creationId xmlns:a16="http://schemas.microsoft.com/office/drawing/2014/main" id="{25B954AE-2DDA-4F86-BC02-CA134492D803}"/>
              </a:ext>
            </a:extLst>
          </p:cNvPr>
          <p:cNvGrpSpPr>
            <a:grpSpLocks/>
          </p:cNvGrpSpPr>
          <p:nvPr/>
        </p:nvGrpSpPr>
        <p:grpSpPr bwMode="auto">
          <a:xfrm>
            <a:off x="670984" y="855664"/>
            <a:ext cx="1132416" cy="650875"/>
            <a:chOff x="502921" y="856420"/>
            <a:chExt cx="850391" cy="649605"/>
          </a:xfrm>
          <a:solidFill>
            <a:srgbClr val="00205B"/>
          </a:solidFill>
        </p:grpSpPr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5C9F0504-9BAD-44D3-89F8-7F9B7C9BF3F2}"/>
                </a:ext>
              </a:extLst>
            </p:cNvPr>
            <p:cNvSpPr/>
            <p:nvPr/>
          </p:nvSpPr>
          <p:spPr>
            <a:xfrm>
              <a:off x="504510" y="1376104"/>
              <a:ext cx="149415" cy="129921"/>
            </a:xfrm>
            <a:custGeom>
              <a:avLst/>
              <a:gdLst>
                <a:gd name="connsiteX0" fmla="*/ 0 w 148590"/>
                <a:gd name="connsiteY0" fmla="*/ 0 h 129540"/>
                <a:gd name="connsiteX1" fmla="*/ 148590 w 148590"/>
                <a:gd name="connsiteY1" fmla="*/ 0 h 129540"/>
                <a:gd name="connsiteX2" fmla="*/ 148590 w 148590"/>
                <a:gd name="connsiteY2" fmla="*/ 129540 h 129540"/>
                <a:gd name="connsiteX3" fmla="*/ 0 w 148590"/>
                <a:gd name="connsiteY3" fmla="*/ 0 h 129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8590" h="129540">
                  <a:moveTo>
                    <a:pt x="0" y="0"/>
                  </a:moveTo>
                  <a:lnTo>
                    <a:pt x="148590" y="0"/>
                  </a:lnTo>
                  <a:lnTo>
                    <a:pt x="148590" y="1295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FA6F274-80AC-4EE0-9D87-8E3FB273E10D}"/>
                </a:ext>
              </a:extLst>
            </p:cNvPr>
            <p:cNvSpPr/>
            <p:nvPr/>
          </p:nvSpPr>
          <p:spPr>
            <a:xfrm>
              <a:off x="502921" y="856420"/>
              <a:ext cx="850391" cy="521268"/>
            </a:xfrm>
            <a:custGeom>
              <a:avLst/>
              <a:gdLst>
                <a:gd name="connsiteX0" fmla="*/ 1905 w 942975"/>
                <a:gd name="connsiteY0" fmla="*/ 0 h 521970"/>
                <a:gd name="connsiteX1" fmla="*/ 0 w 942975"/>
                <a:gd name="connsiteY1" fmla="*/ 520065 h 521970"/>
                <a:gd name="connsiteX2" fmla="*/ 775335 w 942975"/>
                <a:gd name="connsiteY2" fmla="*/ 521970 h 521970"/>
                <a:gd name="connsiteX3" fmla="*/ 942975 w 942975"/>
                <a:gd name="connsiteY3" fmla="*/ 222885 h 521970"/>
                <a:gd name="connsiteX4" fmla="*/ 775335 w 942975"/>
                <a:gd name="connsiteY4" fmla="*/ 1905 h 521970"/>
                <a:gd name="connsiteX5" fmla="*/ 1905 w 942975"/>
                <a:gd name="connsiteY5" fmla="*/ 0 h 521970"/>
                <a:gd name="connsiteX0" fmla="*/ 1905 w 946785"/>
                <a:gd name="connsiteY0" fmla="*/ 0 h 521970"/>
                <a:gd name="connsiteX1" fmla="*/ 0 w 946785"/>
                <a:gd name="connsiteY1" fmla="*/ 520065 h 521970"/>
                <a:gd name="connsiteX2" fmla="*/ 775335 w 946785"/>
                <a:gd name="connsiteY2" fmla="*/ 521970 h 521970"/>
                <a:gd name="connsiteX3" fmla="*/ 946785 w 946785"/>
                <a:gd name="connsiteY3" fmla="*/ 260985 h 521970"/>
                <a:gd name="connsiteX4" fmla="*/ 775335 w 946785"/>
                <a:gd name="connsiteY4" fmla="*/ 1905 h 521970"/>
                <a:gd name="connsiteX5" fmla="*/ 1905 w 946785"/>
                <a:gd name="connsiteY5" fmla="*/ 0 h 521970"/>
                <a:gd name="connsiteX0" fmla="*/ 1905 w 946785"/>
                <a:gd name="connsiteY0" fmla="*/ 0 h 521970"/>
                <a:gd name="connsiteX1" fmla="*/ 0 w 946785"/>
                <a:gd name="connsiteY1" fmla="*/ 520065 h 521970"/>
                <a:gd name="connsiteX2" fmla="*/ 775335 w 946785"/>
                <a:gd name="connsiteY2" fmla="*/ 521970 h 521970"/>
                <a:gd name="connsiteX3" fmla="*/ 946785 w 946785"/>
                <a:gd name="connsiteY3" fmla="*/ 241935 h 521970"/>
                <a:gd name="connsiteX4" fmla="*/ 775335 w 946785"/>
                <a:gd name="connsiteY4" fmla="*/ 1905 h 521970"/>
                <a:gd name="connsiteX5" fmla="*/ 1905 w 946785"/>
                <a:gd name="connsiteY5" fmla="*/ 0 h 521970"/>
                <a:gd name="connsiteX0" fmla="*/ 1905 w 948690"/>
                <a:gd name="connsiteY0" fmla="*/ 0 h 521970"/>
                <a:gd name="connsiteX1" fmla="*/ 0 w 948690"/>
                <a:gd name="connsiteY1" fmla="*/ 520065 h 521970"/>
                <a:gd name="connsiteX2" fmla="*/ 775335 w 948690"/>
                <a:gd name="connsiteY2" fmla="*/ 521970 h 521970"/>
                <a:gd name="connsiteX3" fmla="*/ 948690 w 948690"/>
                <a:gd name="connsiteY3" fmla="*/ 253365 h 521970"/>
                <a:gd name="connsiteX4" fmla="*/ 775335 w 948690"/>
                <a:gd name="connsiteY4" fmla="*/ 1905 h 521970"/>
                <a:gd name="connsiteX5" fmla="*/ 1905 w 948690"/>
                <a:gd name="connsiteY5" fmla="*/ 0 h 521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48690" h="521970">
                  <a:moveTo>
                    <a:pt x="1905" y="0"/>
                  </a:moveTo>
                  <a:lnTo>
                    <a:pt x="0" y="520065"/>
                  </a:lnTo>
                  <a:lnTo>
                    <a:pt x="775335" y="521970"/>
                  </a:lnTo>
                  <a:lnTo>
                    <a:pt x="948690" y="253365"/>
                  </a:lnTo>
                  <a:lnTo>
                    <a:pt x="775335" y="1905"/>
                  </a:lnTo>
                  <a:lnTo>
                    <a:pt x="190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1037" name="Picture 2">
            <a:extLst>
              <a:ext uri="{FF2B5EF4-FFF2-40B4-BE49-F238E27FC236}">
                <a16:creationId xmlns:a16="http://schemas.microsoft.com/office/drawing/2014/main" id="{22CF2666-6415-4D51-A520-ADB5F5170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5743575"/>
            <a:ext cx="812800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16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  <p:hf sldNum="0" hdr="0" dt="0"/>
  <p:txStyles>
    <p:titleStyle>
      <a:lvl1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 kern="1200" cap="all">
          <a:solidFill>
            <a:srgbClr val="00205B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rgbClr val="00205B"/>
          </a:solidFill>
          <a:latin typeface="Calibri" pitchFamily="34" charset="0"/>
        </a:defRPr>
      </a:lvl2pPr>
      <a:lvl3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rgbClr val="00205B"/>
          </a:solidFill>
          <a:latin typeface="Calibri" pitchFamily="34" charset="0"/>
        </a:defRPr>
      </a:lvl3pPr>
      <a:lvl4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rgbClr val="00205B"/>
          </a:solidFill>
          <a:latin typeface="Calibri" pitchFamily="34" charset="0"/>
        </a:defRPr>
      </a:lvl4pPr>
      <a:lvl5pPr algn="l" rtl="0" eaLnBrk="1" fontAlgn="base" hangingPunct="1">
        <a:lnSpc>
          <a:spcPts val="3800"/>
        </a:lnSpc>
        <a:spcBef>
          <a:spcPct val="0"/>
        </a:spcBef>
        <a:spcAft>
          <a:spcPct val="0"/>
        </a:spcAft>
        <a:defRPr sz="3800" b="1">
          <a:solidFill>
            <a:srgbClr val="00205B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Calibri" panose="020F050202020403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A7CED-27BA-4774-D75D-D9042BD76D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2023-25 NFHS Basketball Mechanics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7FC06F-15EC-952C-41B2-A7D8FF70D7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694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D24AD-2BB0-4D71-B149-BEE7FF1DC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Official NFHS Basketball Signals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2CF5CA3-D5A4-45F2-A940-41BFF26B1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40985" y="2013713"/>
            <a:ext cx="2057400" cy="3019425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453A37-AAE1-4B0C-8675-1C0DF48B5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www.nfhs.org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160131-A106-434A-8E44-1CB8BBE9B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890" y="2077720"/>
            <a:ext cx="2809019" cy="29554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9F403D-DC19-4E50-AEB8-9DA3F7947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798" y="2077721"/>
            <a:ext cx="2542294" cy="2955417"/>
          </a:xfrm>
          <a:prstGeom prst="rect">
            <a:avLst/>
          </a:prstGeom>
        </p:spPr>
      </p:pic>
      <p:sp>
        <p:nvSpPr>
          <p:cNvPr id="11" name="&quot;Not Allowed&quot; Symbol 10">
            <a:extLst>
              <a:ext uri="{FF2B5EF4-FFF2-40B4-BE49-F238E27FC236}">
                <a16:creationId xmlns:a16="http://schemas.microsoft.com/office/drawing/2014/main" id="{8DAF267D-941D-4716-9CBD-3573C0020834}"/>
              </a:ext>
            </a:extLst>
          </p:cNvPr>
          <p:cNvSpPr/>
          <p:nvPr/>
        </p:nvSpPr>
        <p:spPr>
          <a:xfrm>
            <a:off x="4807798" y="2125408"/>
            <a:ext cx="2542294" cy="2860040"/>
          </a:xfrm>
          <a:prstGeom prst="noSmoking">
            <a:avLst/>
          </a:prstGeom>
          <a:solidFill>
            <a:schemeClr val="accent2">
              <a:alpha val="36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14B5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C23F0-B582-4EBC-8A8E-50B8B372CD4E}"/>
              </a:ext>
            </a:extLst>
          </p:cNvPr>
          <p:cNvSpPr txBox="1"/>
          <p:nvPr/>
        </p:nvSpPr>
        <p:spPr>
          <a:xfrm>
            <a:off x="1792224" y="5242560"/>
            <a:ext cx="97292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Officials Signal #7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Clarified description to include throw-in violation.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Officials Signal #19 –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Removed “Bonus free throw” signal and included “Bonus free throws” in title of new #19 “Signal free throw.”</a:t>
            </a:r>
          </a:p>
        </p:txBody>
      </p:sp>
    </p:spTree>
    <p:extLst>
      <p:ext uri="{BB962C8B-B14F-4D97-AF65-F5344CB8AC3E}">
        <p14:creationId xmlns:p14="http://schemas.microsoft.com/office/powerpoint/2010/main" val="1846834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FD9FF-7522-11D3-35EE-E0F3CD9D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Three-person mechanics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C29015-B310-85DD-E610-9FD413F83E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2023-25 Basketball Officials Manual</a:t>
            </a:r>
          </a:p>
        </p:txBody>
      </p:sp>
    </p:spTree>
    <p:extLst>
      <p:ext uri="{BB962C8B-B14F-4D97-AF65-F5344CB8AC3E}">
        <p14:creationId xmlns:p14="http://schemas.microsoft.com/office/powerpoint/2010/main" val="22095407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1DE8-45E4-128E-1D37-8D79363E9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Pregame positions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B60A4-6911-599F-14BD-982FA8EDF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5224" y="2100027"/>
            <a:ext cx="4912939" cy="4327667"/>
          </a:xfrm>
        </p:spPr>
        <p:txBody>
          <a:bodyPr/>
          <a:lstStyle/>
          <a:p>
            <a:r>
              <a:rPr lang="en-US" altLang="en-US" sz="2800" dirty="0"/>
              <a:t>U1 observes the home team during warm-ups.</a:t>
            </a:r>
          </a:p>
          <a:p>
            <a:pPr marL="0" indent="0">
              <a:buNone/>
            </a:pPr>
            <a:endParaRPr lang="en-US" altLang="en-US" sz="2800" dirty="0"/>
          </a:p>
          <a:p>
            <a:r>
              <a:rPr lang="en-US" altLang="en-US" sz="2800" dirty="0"/>
              <a:t>U2 observes the visiting team during warm-ups.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928CF5-0D88-E24F-AB54-E2C765DB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www.nfhs.org</a:t>
            </a:r>
          </a:p>
        </p:txBody>
      </p:sp>
      <p:pic>
        <p:nvPicPr>
          <p:cNvPr id="7" name="Picture 6" descr="A basketball court with a basketball court&#10;&#10;Description automatically generated">
            <a:extLst>
              <a:ext uri="{FF2B5EF4-FFF2-40B4-BE49-F238E27FC236}">
                <a16:creationId xmlns:a16="http://schemas.microsoft.com/office/drawing/2014/main" id="{EC760778-7E51-7CD6-4A19-BEBCC50765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671" y="2237450"/>
            <a:ext cx="5446539" cy="375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40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3535E-308F-07CA-7C20-7A13F7B97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Jump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3894C-CEF4-7B51-A246-5ADCE4A306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3869" y="1989138"/>
            <a:ext cx="4624294" cy="4338637"/>
          </a:xfrm>
        </p:spPr>
        <p:txBody>
          <a:bodyPr/>
          <a:lstStyle/>
          <a:p>
            <a:r>
              <a:rPr lang="en-US" altLang="en-US" sz="2400" dirty="0"/>
              <a:t>U1 is primarily responsible for calling back a poor toss, signaling the clock to start and counting the home team players.</a:t>
            </a:r>
          </a:p>
          <a:p>
            <a:r>
              <a:rPr lang="en-US" altLang="en-US" sz="2400" dirty="0"/>
              <a:t>U2 is responsible for the position and action of the non-jumpers and counting the visiting team players. </a:t>
            </a:r>
          </a:p>
          <a:p>
            <a:r>
              <a:rPr lang="en-US" altLang="en-US" sz="2400" dirty="0"/>
              <a:t>U1 &amp; U2 must be mindful of a quick three-point attempt or a backcourt violation.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4CC20-E9A2-2562-0916-2025D1CEB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7" name="Picture 6" descr="A basketball court with a basketball court&#10;&#10;Description automatically generated">
            <a:extLst>
              <a:ext uri="{FF2B5EF4-FFF2-40B4-BE49-F238E27FC236}">
                <a16:creationId xmlns:a16="http://schemas.microsoft.com/office/drawing/2014/main" id="{7530FDA2-E364-C68E-4497-F107E0653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88" y="2178423"/>
            <a:ext cx="5955180" cy="399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218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D3708-B359-2110-BEC9-DC3E962C7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Jump ball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5FAB8-ACBB-80B6-BE8F-AE26160D4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9069" y="1967264"/>
            <a:ext cx="1964565" cy="52546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Ball </a:t>
            </a:r>
            <a:r>
              <a:rPr lang="en-US" sz="2800" dirty="0"/>
              <a:t>goes</a:t>
            </a:r>
            <a:r>
              <a:rPr lang="en-US" dirty="0"/>
              <a:t> left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E3543-E8BA-23AA-E595-6F4755931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C79029-DA19-4126-51E1-D35152CF9A5F}"/>
              </a:ext>
            </a:extLst>
          </p:cNvPr>
          <p:cNvSpPr txBox="1">
            <a:spLocks/>
          </p:cNvSpPr>
          <p:nvPr/>
        </p:nvSpPr>
        <p:spPr bwMode="auto">
          <a:xfrm>
            <a:off x="8031923" y="1952697"/>
            <a:ext cx="2364407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800" dirty="0"/>
              <a:t>Ball goes right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2FB66C8-2DF4-0BBC-6843-EBF1785BB1FF}"/>
              </a:ext>
            </a:extLst>
          </p:cNvPr>
          <p:cNvSpPr txBox="1">
            <a:spLocks/>
          </p:cNvSpPr>
          <p:nvPr/>
        </p:nvSpPr>
        <p:spPr bwMode="auto">
          <a:xfrm>
            <a:off x="2510118" y="5786175"/>
            <a:ext cx="8704729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dirty="0"/>
              <a:t>The Referee (tossing official) </a:t>
            </a:r>
            <a:r>
              <a:rPr lang="en-US" sz="2800" dirty="0"/>
              <a:t>always</a:t>
            </a:r>
            <a:r>
              <a:rPr lang="en-US" dirty="0"/>
              <a:t> goes into Trail position.</a:t>
            </a:r>
          </a:p>
        </p:txBody>
      </p:sp>
      <p:pic>
        <p:nvPicPr>
          <p:cNvPr id="10" name="Picture 9" descr="A basketball game plan with a score&#10;&#10;Description automatically generated with medium confidence">
            <a:extLst>
              <a:ext uri="{FF2B5EF4-FFF2-40B4-BE49-F238E27FC236}">
                <a16:creationId xmlns:a16="http://schemas.microsoft.com/office/drawing/2014/main" id="{A4BFE497-0367-E1AB-E971-BCAC171D5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248" y="2588103"/>
            <a:ext cx="4459853" cy="3078794"/>
          </a:xfrm>
          <a:prstGeom prst="rect">
            <a:avLst/>
          </a:prstGeom>
        </p:spPr>
      </p:pic>
      <p:pic>
        <p:nvPicPr>
          <p:cNvPr id="12" name="Picture 11" descr="A basketball court with a diagram&#10;&#10;Description automatically generated with medium confidence">
            <a:extLst>
              <a:ext uri="{FF2B5EF4-FFF2-40B4-BE49-F238E27FC236}">
                <a16:creationId xmlns:a16="http://schemas.microsoft.com/office/drawing/2014/main" id="{059AB3B1-2FD9-DD36-E559-61ABA6E70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538" y="2588103"/>
            <a:ext cx="4459853" cy="30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27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3D078-B4E9-9457-7CA4-94C4811A2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Time-outs &amp; intermissions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E5A69-2C8F-5CDB-5FCF-8E43F75E34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Administering official stays with ball at resumption of play location. If that official needs to leave the spot, a partner should hold the ball at the throw-in spot.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Positioning of non-administering officials:</a:t>
            </a:r>
          </a:p>
          <a:p>
            <a:pPr lvl="1" eaLnBrk="1" hangingPunct="1"/>
            <a:r>
              <a:rPr lang="en-US" altLang="en-US" sz="2800" dirty="0">
                <a:cs typeface="Arial" panose="020B0604020202020204" pitchFamily="34" charset="0"/>
              </a:rPr>
              <a:t>60-second time-out/intermission – blocks farthest from the team benches. </a:t>
            </a:r>
          </a:p>
          <a:p>
            <a:pPr lvl="1" eaLnBrk="1" hangingPunct="1"/>
            <a:r>
              <a:rPr lang="en-US" altLang="en-US" sz="2800" dirty="0">
                <a:cs typeface="Arial" panose="020B0604020202020204" pitchFamily="34" charset="0"/>
              </a:rPr>
              <a:t>30-second time-out – top of three-point arc.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Officials should observe bench and table activity.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926D46-7936-01BD-B3F6-AD58DE830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</p:spTree>
    <p:extLst>
      <p:ext uri="{BB962C8B-B14F-4D97-AF65-F5344CB8AC3E}">
        <p14:creationId xmlns:p14="http://schemas.microsoft.com/office/powerpoint/2010/main" val="782391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FDB31-1984-E086-ECFD-4EF66518A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Time-outs &amp; intermissions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CCC465-DA8C-B579-C8B9-84A3E2187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6" name="Picture 5" descr="A basketball court with a referee&#10;&#10;Description automatically generated">
            <a:extLst>
              <a:ext uri="{FF2B5EF4-FFF2-40B4-BE49-F238E27FC236}">
                <a16:creationId xmlns:a16="http://schemas.microsoft.com/office/drawing/2014/main" id="{91C3ECFF-A6C7-9D3F-A7D2-141B8ED538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095" y="2031829"/>
            <a:ext cx="4157505" cy="4300708"/>
          </a:xfrm>
          <a:prstGeom prst="rect">
            <a:avLst/>
          </a:prstGeom>
        </p:spPr>
      </p:pic>
      <p:pic>
        <p:nvPicPr>
          <p:cNvPr id="8" name="Picture 7" descr="A basketball referee in a uniform&#10;&#10;Description automatically generated with medium confidence">
            <a:extLst>
              <a:ext uri="{FF2B5EF4-FFF2-40B4-BE49-F238E27FC236}">
                <a16:creationId xmlns:a16="http://schemas.microsoft.com/office/drawing/2014/main" id="{08093D7F-AF69-B4A1-5576-C711F1440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39" y="2036449"/>
            <a:ext cx="4157505" cy="429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498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926D-B202-4917-5C99-F905DFD6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coverage areas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CA5078A-0F3D-ED31-B426-E000CC1392C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 the front court, each official has a particular area of responsibility. Those areas do not change if the official is on the ball or off the ball.</a:t>
            </a:r>
          </a:p>
          <a:p>
            <a:r>
              <a:rPr lang="en-US" dirty="0"/>
              <a:t>When the ball comes into an official’s area, that official is on ball.</a:t>
            </a:r>
          </a:p>
          <a:p>
            <a:r>
              <a:rPr lang="en-US" dirty="0"/>
              <a:t>When the ball leaves an officials’ area, that official is off ball.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846F5-3DCA-7F04-50EA-AE9BF432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7" name="Picture 6" descr="A screen shot of a basketball court&#10;&#10;Description automatically generated">
            <a:extLst>
              <a:ext uri="{FF2B5EF4-FFF2-40B4-BE49-F238E27FC236}">
                <a16:creationId xmlns:a16="http://schemas.microsoft.com/office/drawing/2014/main" id="{872DBE90-5F3D-2614-7E8F-DA3E16C52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936" y="2150238"/>
            <a:ext cx="4667794" cy="41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411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926D-B202-4917-5C99-F905DFD68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Backcourt Boundary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C63C0-67E2-5BDA-4A0E-4A89F4AB6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003" y="1993900"/>
            <a:ext cx="5626997" cy="4338637"/>
          </a:xfrm>
        </p:spPr>
        <p:txBody>
          <a:bodyPr/>
          <a:lstStyle/>
          <a:p>
            <a:r>
              <a:rPr lang="en-US" altLang="en-US" sz="2800" dirty="0"/>
              <a:t>The Lead is responsible for the entire end line.</a:t>
            </a:r>
          </a:p>
          <a:p>
            <a:r>
              <a:rPr lang="en-US" altLang="en-US" sz="2800" dirty="0"/>
              <a:t>The Center is responsible for the  closest sideline.</a:t>
            </a:r>
          </a:p>
          <a:p>
            <a:r>
              <a:rPr lang="en-US" altLang="en-US" sz="2800" dirty="0"/>
              <a:t>The Trail is responsible for the closest sideline and far end line.</a:t>
            </a:r>
          </a:p>
          <a:p>
            <a:r>
              <a:rPr lang="en-US" altLang="en-US" sz="2800" dirty="0"/>
              <a:t>Officials should only call the lines for which they are responsible unless the ruling official asks for help.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5846F5-3DCA-7F04-50EA-AE9BF432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7" name="Picture 6" descr="A basketball court with a basketball court on it&#10;&#10;Description automatically generated with medium confidence">
            <a:extLst>
              <a:ext uri="{FF2B5EF4-FFF2-40B4-BE49-F238E27FC236}">
                <a16:creationId xmlns:a16="http://schemas.microsoft.com/office/drawing/2014/main" id="{55A93376-D57D-E309-20B1-B157F07283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85" y="2325188"/>
            <a:ext cx="5053091" cy="348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0905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325BE-9572-8462-1F1D-1D633571B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Halfcourt boundary coverage</a:t>
            </a:r>
          </a:p>
        </p:txBody>
      </p:sp>
      <p:pic>
        <p:nvPicPr>
          <p:cNvPr id="7" name="Content Placeholder 6" descr="A basketball court with a line and a basketball hoop&#10;&#10;Description automatically generated with medium confidence">
            <a:extLst>
              <a:ext uri="{FF2B5EF4-FFF2-40B4-BE49-F238E27FC236}">
                <a16:creationId xmlns:a16="http://schemas.microsoft.com/office/drawing/2014/main" id="{F0855A3D-2830-D910-BF70-D9CA4FBBD9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20" y="1949450"/>
            <a:ext cx="4545359" cy="4525963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1DBB7E-0754-B1D8-F9F0-D6BB228B56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The Lead is responsible for the frontcourt end line.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Center is responsible for the sideline nearest the Center.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Trail is responsible for sideline nearest the Trail and the division line.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0FB34C-2298-4E79-94F2-18497531D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</p:spTree>
    <p:extLst>
      <p:ext uri="{BB962C8B-B14F-4D97-AF65-F5344CB8AC3E}">
        <p14:creationId xmlns:p14="http://schemas.microsoft.com/office/powerpoint/2010/main" val="2062135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>
            <a:extLst>
              <a:ext uri="{FF2B5EF4-FFF2-40B4-BE49-F238E27FC236}">
                <a16:creationId xmlns:a16="http://schemas.microsoft.com/office/drawing/2014/main" id="{D228B737-40FB-47D3-9B30-CBD36E7758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338" y="2916238"/>
            <a:ext cx="5267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chemeClr val="bg1"/>
                </a:solidFill>
              </a:rPr>
              <a:t>Sponsor Slide </a:t>
            </a:r>
          </a:p>
          <a:p>
            <a:pPr algn="ctr" eaLnBrk="1" hangingPunct="1"/>
            <a:r>
              <a:rPr lang="en-US" altLang="en-US">
                <a:solidFill>
                  <a:schemeClr val="bg1"/>
                </a:solidFill>
              </a:rPr>
              <a:t>remove this text and place artwork centered here</a:t>
            </a:r>
          </a:p>
        </p:txBody>
      </p:sp>
      <p:pic>
        <p:nvPicPr>
          <p:cNvPr id="3" name="Picture 2" descr="A manual for a football game&#10;&#10;Description automatically generated">
            <a:extLst>
              <a:ext uri="{FF2B5EF4-FFF2-40B4-BE49-F238E27FC236}">
                <a16:creationId xmlns:a16="http://schemas.microsoft.com/office/drawing/2014/main" id="{5641277A-0746-7609-9C21-413CC0F3C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42535-6312-18E5-67E2-5B6C8552E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 in transition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59562C-E948-075B-5C80-793374384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67680" y="1950045"/>
            <a:ext cx="6146800" cy="4525963"/>
          </a:xfrm>
        </p:spPr>
        <p:txBody>
          <a:bodyPr/>
          <a:lstStyle/>
          <a:p>
            <a:r>
              <a:rPr lang="en-US" dirty="0"/>
              <a:t>The Trail becomes the new Lead.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Lead becomes the new Trail.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Center becomes the new Center and is responsible for on-ball coverage as soon as the ball crosses the division line when the ball is on the Center’s side of the court.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20048-0E0E-CA61-5C8C-4DE23313B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6" name="Picture 5" descr="A basketball game plan with the line and points&#10;&#10;Description automatically generated with medium confidence">
            <a:extLst>
              <a:ext uri="{FF2B5EF4-FFF2-40B4-BE49-F238E27FC236}">
                <a16:creationId xmlns:a16="http://schemas.microsoft.com/office/drawing/2014/main" id="{D96F559C-5EE9-6926-6289-A8A8C3FD2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049" y="1914803"/>
            <a:ext cx="2914414" cy="459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91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458B7-F3D6-DCAB-2CC1-D17DFD9D6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Backcourt Pressure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3AA83-027A-092B-284F-30FF2E5A9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074" y="1989138"/>
            <a:ext cx="5199017" cy="4338637"/>
          </a:xfrm>
        </p:spPr>
        <p:txBody>
          <a:bodyPr/>
          <a:lstStyle/>
          <a:p>
            <a:r>
              <a:rPr lang="en-US" sz="2400" dirty="0"/>
              <a:t>If there are fewer than four players in the backcourt, the Trail works alone.</a:t>
            </a:r>
          </a:p>
          <a:p>
            <a:r>
              <a:rPr lang="en-US" sz="2400" dirty="0"/>
              <a:t>If there are more than four players, the Center and sometimes the Lead must help.</a:t>
            </a:r>
          </a:p>
          <a:p>
            <a:r>
              <a:rPr lang="en-US" sz="2400" dirty="0"/>
              <a:t>The Center stays in place after a made basket and moves to a spot along the sideline for the best angle to officiate action such as illegal screens or holding.</a:t>
            </a:r>
          </a:p>
          <a:p>
            <a:r>
              <a:rPr lang="en-US" sz="2400" dirty="0"/>
              <a:t>The Lead is positioned a bit beyond the last offensive player on the court.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82D471-2AC1-9C54-E6E6-CCD4DA0BC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8" name="Picture 7" descr="A basketball court with a ball moving&#10;&#10;Description automatically generated with medium confidence">
            <a:extLst>
              <a:ext uri="{FF2B5EF4-FFF2-40B4-BE49-F238E27FC236}">
                <a16:creationId xmlns:a16="http://schemas.microsoft.com/office/drawing/2014/main" id="{0FC9B53F-7F4A-F689-E122-411F6BDB5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066" y="1958181"/>
            <a:ext cx="4357231" cy="43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054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DF837-462A-229B-7C6E-4E368EC7D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Shot &amp; rebound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A1203-0DE2-4180-FFF3-307C416AB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29" y="1989138"/>
            <a:ext cx="5436734" cy="4338637"/>
          </a:xfrm>
        </p:spPr>
        <p:txBody>
          <a:bodyPr/>
          <a:lstStyle/>
          <a:p>
            <a:r>
              <a:rPr lang="en-US" altLang="en-US" sz="2400" dirty="0"/>
              <a:t>The Lead should be positioned outside of the lane lines.</a:t>
            </a:r>
          </a:p>
          <a:p>
            <a:r>
              <a:rPr lang="en-US" altLang="en-US" sz="2400" dirty="0"/>
              <a:t>Both the Center and the Trail should close down on shots.</a:t>
            </a:r>
          </a:p>
          <a:p>
            <a:r>
              <a:rPr lang="en-US" altLang="en-US" sz="2400" dirty="0"/>
              <a:t>The Center is primarily responsible for weak side rebounding.</a:t>
            </a:r>
          </a:p>
          <a:p>
            <a:r>
              <a:rPr lang="en-US" altLang="en-US" sz="2400" dirty="0"/>
              <a:t>When a shot is taken from outside an official’s coverage area, that official should immediately pay attention to the rebounding action.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966EA4-7CCB-C8EE-ABD5-F66777D02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7" name="Picture 6" descr="A basketball court with a diagram&#10;&#10;Description automatically generated">
            <a:extLst>
              <a:ext uri="{FF2B5EF4-FFF2-40B4-BE49-F238E27FC236}">
                <a16:creationId xmlns:a16="http://schemas.microsoft.com/office/drawing/2014/main" id="{EAA853BE-95AE-235D-4CD7-BCF3A0335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488" y="2083366"/>
            <a:ext cx="4167965" cy="415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27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17D9F-18E4-66FF-8136-B2292CF27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shot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6E0DE-1614-696B-7CED-32E1779E7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1745" y="1989138"/>
            <a:ext cx="5276418" cy="4338637"/>
          </a:xfrm>
        </p:spPr>
        <p:txBody>
          <a:bodyPr/>
          <a:lstStyle/>
          <a:p>
            <a:r>
              <a:rPr lang="en-US" altLang="en-US" sz="2800" dirty="0"/>
              <a:t>Only the covering official should indicate the attempt.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800" dirty="0"/>
          </a:p>
          <a:p>
            <a:r>
              <a:rPr lang="en-US" altLang="en-US" sz="2800" dirty="0"/>
              <a:t>The non-covering Center/Trail should mirror the covering official’s “good” signal.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04B64-2E40-2AD4-C62F-73BDDB9FE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7" name="Picture 6" descr="A basketball court diagram with a white circle and black text&#10;&#10;Description automatically generated with medium confidence">
            <a:extLst>
              <a:ext uri="{FF2B5EF4-FFF2-40B4-BE49-F238E27FC236}">
                <a16:creationId xmlns:a16="http://schemas.microsoft.com/office/drawing/2014/main" id="{C7E0B631-3856-E3B6-38F3-996363E4A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13" y="1989137"/>
            <a:ext cx="4357231" cy="433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96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B2ACD-F367-5BDA-191D-4CA613ACA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7F0A9-8470-8682-6756-7CFF44C0E2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Rotations should be thoroughly discussed at the pregame conference.  </a:t>
            </a:r>
          </a:p>
          <a:p>
            <a:pPr eaLnBrk="1" hangingPunct="1"/>
            <a:r>
              <a:rPr lang="en-US" altLang="en-US" sz="2800" dirty="0"/>
              <a:t>Ball location initiates the need for a rotation.</a:t>
            </a:r>
          </a:p>
          <a:p>
            <a:pPr eaLnBrk="1" hangingPunct="1"/>
            <a:r>
              <a:rPr lang="en-US" altLang="en-US" sz="2800" dirty="0"/>
              <a:t>In most cases during a game, the Lead dictates the rotation.</a:t>
            </a:r>
          </a:p>
          <a:p>
            <a:pPr eaLnBrk="1" hangingPunct="1"/>
            <a:r>
              <a:rPr lang="en-US" altLang="en-US" sz="2800" dirty="0"/>
              <a:t>A rotation should only take place when all three officials are in the frontcourt.</a:t>
            </a:r>
          </a:p>
          <a:p>
            <a:pPr eaLnBrk="1" hangingPunct="1"/>
            <a:r>
              <a:rPr lang="en-US" altLang="en-US" sz="2800" dirty="0"/>
              <a:t>A rotation begins when the Lead moves laterally and penetrates the key area.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2C1A8A-F482-EBC1-D062-E0ADF0C28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</p:spTree>
    <p:extLst>
      <p:ext uri="{BB962C8B-B14F-4D97-AF65-F5344CB8AC3E}">
        <p14:creationId xmlns:p14="http://schemas.microsoft.com/office/powerpoint/2010/main" val="927030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DEFF-DC27-40E8-E71F-9F700F365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A425B9-37E6-DABD-8D9E-478AF9E3F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8" name="Picture 7" descr="A basketball court with a ball and a hoop&#10;&#10;Description automatically generated with medium confidence">
            <a:extLst>
              <a:ext uri="{FF2B5EF4-FFF2-40B4-BE49-F238E27FC236}">
                <a16:creationId xmlns:a16="http://schemas.microsoft.com/office/drawing/2014/main" id="{9D4D384B-8DC9-CAA3-B3F4-91BBAC680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689" y="2326596"/>
            <a:ext cx="4747311" cy="3192236"/>
          </a:xfrm>
          <a:prstGeom prst="rect">
            <a:avLst/>
          </a:prstGeom>
        </p:spPr>
      </p:pic>
      <p:pic>
        <p:nvPicPr>
          <p:cNvPr id="10" name="Picture 9" descr="A basketball court diagram with numbers and lines&#10;&#10;Description automatically generated with medium confidence">
            <a:extLst>
              <a:ext uri="{FF2B5EF4-FFF2-40B4-BE49-F238E27FC236}">
                <a16:creationId xmlns:a16="http://schemas.microsoft.com/office/drawing/2014/main" id="{D19FD35B-3016-5F09-9BD5-A7D443634A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48" y="2326596"/>
            <a:ext cx="4920603" cy="319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5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00FBC-D97E-7791-2C36-F6078466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625A8-3498-003C-B619-DDBD04DA6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Rotation is not complete until the Lead passes beyond far lane-line extended.</a:t>
            </a:r>
          </a:p>
          <a:p>
            <a:pPr eaLnBrk="1" hangingPunct="1"/>
            <a:r>
              <a:rPr lang="en-US" altLang="en-US" sz="2800" dirty="0"/>
              <a:t>The Lead must officiate play in the post – even while moving across the lane.</a:t>
            </a:r>
          </a:p>
          <a:p>
            <a:pPr eaLnBrk="1" hangingPunct="1"/>
            <a:r>
              <a:rPr lang="en-US" altLang="en-US" sz="2800" dirty="0"/>
              <a:t>If the Lead begins to rotate and ball is quickly reversed, or a quick shot taken – the Lead does not have to complete the rotation.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D900FC-4D3A-749E-87C3-9BAD21278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</p:spTree>
    <p:extLst>
      <p:ext uri="{BB962C8B-B14F-4D97-AF65-F5344CB8AC3E}">
        <p14:creationId xmlns:p14="http://schemas.microsoft.com/office/powerpoint/2010/main" val="282059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61770-229F-B201-4A36-A0E84087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28DC7-FD58-1457-A2BB-BC7FA1A06E9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If a trap occurs near the division line on the Center’s side of court, the Center moves higher to officiate that play and the Lead should initiate a rotation.</a:t>
            </a:r>
          </a:p>
          <a:p>
            <a:pPr eaLnBrk="1" hangingPunct="1"/>
            <a:r>
              <a:rPr lang="en-US" altLang="en-US" sz="2800" dirty="0"/>
              <a:t>If the Lead does not rotate – the Center should go back to a normal Center position when play permits.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8E75DB-4A5A-99AC-858F-01F1C2A4E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6" name="Content Placeholder 5" descr="A diagram of a basketball court&#10;&#10;Description automatically generated">
            <a:extLst>
              <a:ext uri="{FF2B5EF4-FFF2-40B4-BE49-F238E27FC236}">
                <a16:creationId xmlns:a16="http://schemas.microsoft.com/office/drawing/2014/main" id="{686A5963-A78A-5AEC-E4E0-74B4C5B4CA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820" y="1949450"/>
            <a:ext cx="4545359" cy="4525963"/>
          </a:xfrm>
        </p:spPr>
      </p:pic>
    </p:spTree>
    <p:extLst>
      <p:ext uri="{BB962C8B-B14F-4D97-AF65-F5344CB8AC3E}">
        <p14:creationId xmlns:p14="http://schemas.microsoft.com/office/powerpoint/2010/main" val="39918879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5FBC-0E1C-AABE-091F-A5793F4C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after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9D73-FCF9-2633-1A90-294CB57E8E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All officials must recognize rotation has occurred.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If the Lead rotated late and a transition occurs – it is the old Lead’s (new Trail’s) responsibility to look up court making sure partners picked up rotation.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If not, the new Trail should be prepared to adjust location on the floor.</a:t>
            </a:r>
            <a:endParaRPr lang="en-US" altLang="en-US" sz="2800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ABBD3-068A-7875-89D6-C9F5B935A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</p:spTree>
    <p:extLst>
      <p:ext uri="{BB962C8B-B14F-4D97-AF65-F5344CB8AC3E}">
        <p14:creationId xmlns:p14="http://schemas.microsoft.com/office/powerpoint/2010/main" val="15291828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6DB2-9717-83FD-1E01-4F1CA410B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Throw-in cues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EE517-6D7A-8348-A2FB-9D14F20B5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4855" y="1950045"/>
            <a:ext cx="6302455" cy="4525963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The Lead may administer throw-ins on either side of a player in the frontcourt.</a:t>
            </a:r>
          </a:p>
          <a:p>
            <a:pPr eaLnBrk="1" hangingPunct="1"/>
            <a:r>
              <a:rPr lang="en-US" altLang="en-US" sz="2400" dirty="0"/>
              <a:t>To assist the timer, the Trail mirrors the stop- and start-clock signals.</a:t>
            </a:r>
          </a:p>
          <a:p>
            <a:pPr eaLnBrk="1" hangingPunct="1"/>
            <a:r>
              <a:rPr lang="en-US" altLang="en-US" sz="2400" dirty="0"/>
              <a:t>The Trail handles all throw-ins in the backcourt – regardless of location.</a:t>
            </a:r>
          </a:p>
          <a:p>
            <a:pPr eaLnBrk="1" hangingPunct="1"/>
            <a:r>
              <a:rPr lang="en-US" altLang="en-US" sz="2400" dirty="0"/>
              <a:t>All throw-ins on the frontcourt end line are to be administered by handing the ball to the thrower.</a:t>
            </a:r>
          </a:p>
          <a:p>
            <a:pPr eaLnBrk="1" hangingPunct="1"/>
            <a:r>
              <a:rPr lang="en-US" altLang="en-US" sz="2400" dirty="0"/>
              <a:t>The Trail should bounce any sideline or end line throw-in, unless there is defensive pressure.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9443B3-9A25-F467-A0C3-BF1F724C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6" name="Content Placeholder 5" descr="A basketball court with a diagram&#10;&#10;Description automatically generated">
            <a:extLst>
              <a:ext uri="{FF2B5EF4-FFF2-40B4-BE49-F238E27FC236}">
                <a16:creationId xmlns:a16="http://schemas.microsoft.com/office/drawing/2014/main" id="{4A4036D0-FD63-3FDE-12F5-6122EE3E5F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39" y="1949450"/>
            <a:ext cx="2869722" cy="4525963"/>
          </a:xfrm>
        </p:spPr>
      </p:pic>
    </p:spTree>
    <p:extLst>
      <p:ext uri="{BB962C8B-B14F-4D97-AF65-F5344CB8AC3E}">
        <p14:creationId xmlns:p14="http://schemas.microsoft.com/office/powerpoint/2010/main" val="3978982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2C162-71EC-4FE0-D137-B93EA38D0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 CHANGES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E225B-CF76-13DA-343E-C25606060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2023-25 Basketball Officials Manual Update</a:t>
            </a:r>
          </a:p>
        </p:txBody>
      </p:sp>
    </p:spTree>
    <p:extLst>
      <p:ext uri="{BB962C8B-B14F-4D97-AF65-F5344CB8AC3E}">
        <p14:creationId xmlns:p14="http://schemas.microsoft.com/office/powerpoint/2010/main" val="30397556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487B-5928-473C-9AE2-6B4CF1BEE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 of Bounds Throw-in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9BACB-8EF6-42D0-98FC-0EB6EEF24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After an </a:t>
            </a:r>
            <a:r>
              <a:rPr lang="en-US" sz="2200" b="1" dirty="0"/>
              <a:t>out of bounds </a:t>
            </a:r>
            <a:r>
              <a:rPr lang="en-US" sz="2200" dirty="0"/>
              <a:t>violation in either the frontcourt or the backcourt by either team, the throw-in shall be administered by the covering official at the designated spot nearest to where the ball went out of bounds.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262A3-22FF-4444-B9C2-B97BB405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www.nfhs.org</a:t>
            </a:r>
          </a:p>
        </p:txBody>
      </p:sp>
      <p:pic>
        <p:nvPicPr>
          <p:cNvPr id="7" name="Picture 6" descr="A picture containing text, screenshot, silhouette&#10;&#10;Description automatically generated">
            <a:extLst>
              <a:ext uri="{FF2B5EF4-FFF2-40B4-BE49-F238E27FC236}">
                <a16:creationId xmlns:a16="http://schemas.microsoft.com/office/drawing/2014/main" id="{B1C5D6BD-F485-0F61-8594-C98521BC9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14" y="3343391"/>
            <a:ext cx="9568543" cy="281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708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DEE26-E2E9-CAF2-696E-991F44C14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Designated Spots in the frontcourt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2007E7-BA0B-DD34-2E88-6EC2FFF6F96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 frontcourt designated spot thrown-in is caused by:</a:t>
            </a:r>
          </a:p>
          <a:p>
            <a:pPr lvl="1"/>
            <a:r>
              <a:rPr lang="en-US" dirty="0"/>
              <a:t>A foul before the bonus;</a:t>
            </a:r>
          </a:p>
          <a:p>
            <a:pPr lvl="1"/>
            <a:r>
              <a:rPr lang="en-US" dirty="0"/>
              <a:t>A violation; or</a:t>
            </a:r>
          </a:p>
          <a:p>
            <a:pPr lvl="1"/>
            <a:r>
              <a:rPr lang="en-US" dirty="0"/>
              <a:t>A stoppage (i.e., an inadvertent whistle or time-out).</a:t>
            </a:r>
          </a:p>
          <a:p>
            <a:r>
              <a:rPr lang="en-US" dirty="0"/>
              <a:t>Designated spot frontcourt throw-ins are administered at one of the four spots shown in the </a:t>
            </a:r>
            <a:r>
              <a:rPr lang="en-US" dirty="0" err="1"/>
              <a:t>Mechanigram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0CA1F-782C-CADC-10F5-0B26B7D9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8" name="Picture 7" descr="A basketball court with arrows pointing to the center&#10;&#10;Description automatically generated">
            <a:extLst>
              <a:ext uri="{FF2B5EF4-FFF2-40B4-BE49-F238E27FC236}">
                <a16:creationId xmlns:a16="http://schemas.microsoft.com/office/drawing/2014/main" id="{25887DD0-CCA8-0587-B7E7-17E1C377D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356" y="2313016"/>
            <a:ext cx="4316528" cy="359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45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E0792-8FB6-33BD-5C0E-6F60F42C6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Sideline throw-ins in the backcourt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1F78D4-BC42-2958-657E-CE85683EF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5" name="Picture 4" descr="A basketball court with a line&#10;&#10;Description automatically generated">
            <a:extLst>
              <a:ext uri="{FF2B5EF4-FFF2-40B4-BE49-F238E27FC236}">
                <a16:creationId xmlns:a16="http://schemas.microsoft.com/office/drawing/2014/main" id="{68580031-7DA3-F2F0-182E-C2B2A012E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35" y="1890587"/>
            <a:ext cx="3689308" cy="2238613"/>
          </a:xfrm>
          <a:prstGeom prst="rect">
            <a:avLst/>
          </a:prstGeom>
        </p:spPr>
      </p:pic>
      <p:pic>
        <p:nvPicPr>
          <p:cNvPr id="10" name="Picture 9" descr="A basketball court with a line drawing&#10;&#10;Description automatically generated with medium confidence">
            <a:extLst>
              <a:ext uri="{FF2B5EF4-FFF2-40B4-BE49-F238E27FC236}">
                <a16:creationId xmlns:a16="http://schemas.microsoft.com/office/drawing/2014/main" id="{8158261C-3F6D-3455-22EA-9A500A3F8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88" y="1890587"/>
            <a:ext cx="4049852" cy="2238613"/>
          </a:xfrm>
          <a:prstGeom prst="rect">
            <a:avLst/>
          </a:prstGeom>
        </p:spPr>
      </p:pic>
      <p:pic>
        <p:nvPicPr>
          <p:cNvPr id="12" name="Picture 11" descr="A basketball court with a line and a basketball hoop&#10;&#10;Description automatically generated with medium confidence">
            <a:extLst>
              <a:ext uri="{FF2B5EF4-FFF2-40B4-BE49-F238E27FC236}">
                <a16:creationId xmlns:a16="http://schemas.microsoft.com/office/drawing/2014/main" id="{09E96A84-8810-50DE-646E-BCB641897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35" y="4252985"/>
            <a:ext cx="4837340" cy="2245574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9FE480F-7351-9E41-2E33-6ACCCA852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3483" y="4217514"/>
            <a:ext cx="5159022" cy="2110261"/>
          </a:xfrm>
        </p:spPr>
        <p:txBody>
          <a:bodyPr/>
          <a:lstStyle/>
          <a:p>
            <a:r>
              <a:rPr lang="en-US" sz="1600" dirty="0"/>
              <a:t>All throw-ins will be handled by the covering official.</a:t>
            </a:r>
          </a:p>
          <a:p>
            <a:r>
              <a:rPr lang="en-US" sz="1600" dirty="0"/>
              <a:t>In B, the Center administers the throw-in and becomes the new Trail. The Lead slides over to the same side as the throw-in and the Trail slides down and becomes the new Center.</a:t>
            </a:r>
          </a:p>
          <a:p>
            <a:r>
              <a:rPr lang="en-US" sz="1600" dirty="0"/>
              <a:t>In C, the Lead slides over to administer the throw-in. The Center slides toward the division line and becomes the new Trail and mirrors the Lead’s “start clock” signal and the Trail slides down and becomes the new Center.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4552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20FAA-3DBB-524D-9A86-219236B84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Backcourt Throw-in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D9A72C5-BF18-8CFF-730C-BF7466FB3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81863" y="1950045"/>
            <a:ext cx="6745793" cy="4525963"/>
          </a:xfrm>
        </p:spPr>
        <p:txBody>
          <a:bodyPr/>
          <a:lstStyle/>
          <a:p>
            <a:r>
              <a:rPr lang="en-US" dirty="0"/>
              <a:t>When the administering official is on the opposite side of the lane from the inbound spot, the official should move across the lane. </a:t>
            </a:r>
            <a:r>
              <a:rPr lang="en-US" b="1" dirty="0"/>
              <a:t>Do not </a:t>
            </a:r>
            <a:r>
              <a:rPr lang="en-US" dirty="0"/>
              <a:t>bounce the ball across the lane.</a:t>
            </a:r>
          </a:p>
          <a:p>
            <a:r>
              <a:rPr lang="en-US" dirty="0"/>
              <a:t>The old Center moves downcourt and becomes the new Lead.</a:t>
            </a:r>
          </a:p>
          <a:p>
            <a:r>
              <a:rPr lang="en-US" dirty="0"/>
              <a:t>The old Trail moves downcourt and becomes the new Center.</a:t>
            </a:r>
          </a:p>
          <a:p>
            <a:r>
              <a:rPr lang="en-US" dirty="0"/>
              <a:t>The old Lead becomes the new Trail.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35637-0800-4408-0FA0-A997C038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8" name="Picture 7" descr="A basketball court diagram with a line and a pointer&#10;&#10;Description automatically generated with medium confidence">
            <a:extLst>
              <a:ext uri="{FF2B5EF4-FFF2-40B4-BE49-F238E27FC236}">
                <a16:creationId xmlns:a16="http://schemas.microsoft.com/office/drawing/2014/main" id="{F2DA5C4F-93BE-A7D6-333F-79A6731DF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513" y="1942690"/>
            <a:ext cx="2907196" cy="45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13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26D02-4669-612A-80A3-6FE7CCA0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Foul reporting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C0548-8416-492D-4A7B-4DF2479F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6" name="Picture 5" descr="A basketball court with a diagram&#10;&#10;Description automatically generated with medium confidence">
            <a:extLst>
              <a:ext uri="{FF2B5EF4-FFF2-40B4-BE49-F238E27FC236}">
                <a16:creationId xmlns:a16="http://schemas.microsoft.com/office/drawing/2014/main" id="{69CDBA8E-A1D6-563C-4FE8-CB59237FE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33" y="1968062"/>
            <a:ext cx="5580289" cy="448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9032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4CE4-8F7A-1171-982A-7101BD893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Fouls &amp; basic switching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2C21A-8F5F-AE23-2AE7-8A3698CCA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Non-calling officials should observe all players.</a:t>
            </a:r>
          </a:p>
          <a:p>
            <a:pPr eaLnBrk="1" hangingPunct="1"/>
            <a:r>
              <a:rPr lang="en-US" altLang="en-US" sz="2800" dirty="0"/>
              <a:t>Calling official goes tableside after reporting.</a:t>
            </a:r>
          </a:p>
          <a:p>
            <a:pPr eaLnBrk="1" hangingPunct="1"/>
            <a:r>
              <a:rPr lang="en-US" altLang="en-US" sz="2800" dirty="0"/>
              <a:t>Official originally tableside fills the vacancy left by the calling official.</a:t>
            </a:r>
          </a:p>
          <a:p>
            <a:pPr eaLnBrk="1" hangingPunct="1"/>
            <a:r>
              <a:rPr lang="en-US" altLang="en-US" sz="2800" dirty="0"/>
              <a:t>Third official remains in same position occupied at time of foul.</a:t>
            </a:r>
          </a:p>
          <a:p>
            <a:pPr eaLnBrk="1" hangingPunct="1"/>
            <a:r>
              <a:rPr lang="en-US" altLang="en-US" sz="2800" dirty="0"/>
              <a:t>If calling official was tableside, no switch occurs.</a:t>
            </a:r>
          </a:p>
          <a:p>
            <a:pPr eaLnBrk="1" hangingPunct="1"/>
            <a:endParaRPr lang="en-US" alt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566693-B02B-0341-F7E6-89FCD7B49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</p:spTree>
    <p:extLst>
      <p:ext uri="{BB962C8B-B14F-4D97-AF65-F5344CB8AC3E}">
        <p14:creationId xmlns:p14="http://schemas.microsoft.com/office/powerpoint/2010/main" val="4113312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8C3D-73CF-3924-BF44-0BEF6D32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Foul reporting &amp; switching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41E65-C89F-6DD7-A98A-6A8217E40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063" y="4728410"/>
            <a:ext cx="10070221" cy="1699962"/>
          </a:xfrm>
        </p:spPr>
        <p:txBody>
          <a:bodyPr/>
          <a:lstStyle/>
          <a:p>
            <a:r>
              <a:rPr lang="en-US" altLang="en-US" sz="2800" dirty="0"/>
              <a:t>The Lead calls a tableside foul, goes to reporting area, reports the foul, and stays tableside as the new Trail. </a:t>
            </a:r>
          </a:p>
          <a:p>
            <a:r>
              <a:rPr lang="en-US" altLang="en-US" sz="2800" dirty="0"/>
              <a:t>The Trail becomes new Lead.</a:t>
            </a:r>
          </a:p>
          <a:p>
            <a:r>
              <a:rPr lang="en-US" altLang="en-US" sz="2800" dirty="0"/>
              <a:t>The Center remains the Center.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93BB5-494C-2E20-DCFE-4A018274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8" name="Picture 7" descr="A basketball court with a line and ball&#10;&#10;Description automatically generated with medium confidence">
            <a:extLst>
              <a:ext uri="{FF2B5EF4-FFF2-40B4-BE49-F238E27FC236}">
                <a16:creationId xmlns:a16="http://schemas.microsoft.com/office/drawing/2014/main" id="{1EEE5167-1B5E-094E-4DA8-B5CDF9F2A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465" y="2010189"/>
            <a:ext cx="3419796" cy="2621967"/>
          </a:xfrm>
          <a:prstGeom prst="rect">
            <a:avLst/>
          </a:prstGeom>
        </p:spPr>
      </p:pic>
      <p:pic>
        <p:nvPicPr>
          <p:cNvPr id="10" name="Picture 9" descr="A basketball court with a diagram&#10;&#10;Description automatically generated with medium confidence">
            <a:extLst>
              <a:ext uri="{FF2B5EF4-FFF2-40B4-BE49-F238E27FC236}">
                <a16:creationId xmlns:a16="http://schemas.microsoft.com/office/drawing/2014/main" id="{0085392D-F46E-3A6E-FD68-608FEC3F3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41" y="2010189"/>
            <a:ext cx="3393574" cy="262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12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A8C3D-73CF-3924-BF44-0BEF6D32A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Foul reporting &amp; switching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41E65-C89F-6DD7-A98A-6A8217E40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931" y="4656220"/>
            <a:ext cx="9799722" cy="1810754"/>
          </a:xfrm>
        </p:spPr>
        <p:txBody>
          <a:bodyPr/>
          <a:lstStyle/>
          <a:p>
            <a:r>
              <a:rPr lang="en-US" altLang="en-US" sz="2800" dirty="0"/>
              <a:t>The Lead calls a foul opposite the table, goes to reporting area, reports the foul and stays tableside as the new Center.</a:t>
            </a:r>
          </a:p>
          <a:p>
            <a:r>
              <a:rPr lang="en-US" altLang="en-US" sz="2800" dirty="0"/>
              <a:t>The Center becomes new Lead.</a:t>
            </a:r>
          </a:p>
          <a:p>
            <a:r>
              <a:rPr lang="en-US" altLang="en-US" sz="2800" dirty="0"/>
              <a:t>The Trail remains the Trail.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193BB5-494C-2E20-DCFE-4A018274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10" name="Picture 9" descr="A basketball court with a ball and a ball&#10;&#10;Description automatically generated with medium confidence">
            <a:extLst>
              <a:ext uri="{FF2B5EF4-FFF2-40B4-BE49-F238E27FC236}">
                <a16:creationId xmlns:a16="http://schemas.microsoft.com/office/drawing/2014/main" id="{249B27C5-E56D-B672-FC39-2E59C2868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090" y="1993785"/>
            <a:ext cx="3328318" cy="2551832"/>
          </a:xfrm>
          <a:prstGeom prst="rect">
            <a:avLst/>
          </a:prstGeom>
        </p:spPr>
      </p:pic>
      <p:pic>
        <p:nvPicPr>
          <p:cNvPr id="8" name="Picture 7" descr="A basketball game plan with a ball and a ball&#10;&#10;Description automatically generated with medium confidence">
            <a:extLst>
              <a:ext uri="{FF2B5EF4-FFF2-40B4-BE49-F238E27FC236}">
                <a16:creationId xmlns:a16="http://schemas.microsoft.com/office/drawing/2014/main" id="{B3CEF307-E43A-C873-92EF-6BEEEF813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93" y="2001649"/>
            <a:ext cx="3282444" cy="25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286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08154-1CE2-8AA4-9193-CD8C66F08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Foul reporting &amp; switching on offensive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B6E28-DF04-5376-0CBE-64E766B8F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513" y="1989138"/>
            <a:ext cx="5229308" cy="4338637"/>
          </a:xfrm>
        </p:spPr>
        <p:txBody>
          <a:bodyPr/>
          <a:lstStyle/>
          <a:p>
            <a:r>
              <a:rPr lang="en-US" altLang="en-US" sz="2800" dirty="0"/>
              <a:t>The Lead calls a foul opposite the table, reports the foul and moves to the front court to become the new Center.</a:t>
            </a:r>
          </a:p>
          <a:p>
            <a:r>
              <a:rPr lang="en-US" altLang="en-US" sz="2800" dirty="0"/>
              <a:t>The old Trail becomes the new Lead.</a:t>
            </a:r>
          </a:p>
          <a:p>
            <a:r>
              <a:rPr lang="en-US" altLang="en-US" sz="2800" dirty="0"/>
              <a:t>The old Center becomes the new Trail and administers the throw-in.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DD7CA-E368-327B-8506-DDB4AF7B8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8" name="Picture 7" descr="A basketball court with a play field&#10;&#10;Description automatically generated with medium confidence">
            <a:extLst>
              <a:ext uri="{FF2B5EF4-FFF2-40B4-BE49-F238E27FC236}">
                <a16:creationId xmlns:a16="http://schemas.microsoft.com/office/drawing/2014/main" id="{14E735C0-7DE8-9A18-69DD-BA0176AD9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762" y="2028072"/>
            <a:ext cx="2774758" cy="436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0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F64AF-58B7-F6CD-2C30-AD10236EC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Foul reporting &amp; Switching on offensive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42EFB-091D-4166-F9ED-E47CEDD6B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513" y="1989138"/>
            <a:ext cx="5259387" cy="4338637"/>
          </a:xfrm>
        </p:spPr>
        <p:txBody>
          <a:bodyPr/>
          <a:lstStyle/>
          <a:p>
            <a:pPr>
              <a:defRPr/>
            </a:pPr>
            <a:r>
              <a:rPr lang="en-US" sz="2800" kern="100" dirty="0"/>
              <a:t>The Trail calls a foul opposite the table, reports the foul and moves opposite to become new Lead. In this instance, the calling official </a:t>
            </a:r>
            <a:r>
              <a:rPr lang="en-US" sz="2800" b="1" kern="100" dirty="0"/>
              <a:t>does not </a:t>
            </a:r>
            <a:r>
              <a:rPr lang="en-US" sz="2800" kern="100" dirty="0"/>
              <a:t>go tableside.</a:t>
            </a:r>
          </a:p>
          <a:p>
            <a:pPr>
              <a:defRPr/>
            </a:pPr>
            <a:r>
              <a:rPr lang="en-US" sz="2800" kern="100" dirty="0"/>
              <a:t>The old Center becomes new Center.</a:t>
            </a:r>
          </a:p>
          <a:p>
            <a:pPr>
              <a:defRPr/>
            </a:pPr>
            <a:r>
              <a:rPr lang="en-US" sz="2800" kern="100" dirty="0"/>
              <a:t>The old Lead administers the throw-in along the sideline and </a:t>
            </a:r>
            <a:br>
              <a:rPr lang="en-US" sz="2800" kern="100" dirty="0"/>
            </a:br>
            <a:r>
              <a:rPr lang="en-US" sz="2800" kern="100" dirty="0"/>
              <a:t>becomes new Trail.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EF602F-B430-110F-57E4-8626F1F9D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8" name="Picture 7" descr="A basketball court with a play line&#10;&#10;Description automatically generated with medium confidence">
            <a:extLst>
              <a:ext uri="{FF2B5EF4-FFF2-40B4-BE49-F238E27FC236}">
                <a16:creationId xmlns:a16="http://schemas.microsoft.com/office/drawing/2014/main" id="{2E503EFC-EBFD-B843-9416-1922BED87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14" y="1913436"/>
            <a:ext cx="2931728" cy="461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26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9F4E232C-ABB0-9251-4BB3-69C1046749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20" y="2096638"/>
            <a:ext cx="6517189" cy="4237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806BE5-4D22-4F87-A12B-8EA8D149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AND TABLE OFFICIALS </a:t>
            </a:r>
            <a:br>
              <a:rPr lang="en-US" dirty="0"/>
            </a:br>
            <a:r>
              <a:rPr lang="en-US" dirty="0"/>
              <a:t>2-1-3 NOTE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63400E-B919-4491-A5C6-54482B78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www.nfhs.org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3761C-474A-4B13-9FB5-5145D508A91B}"/>
              </a:ext>
            </a:extLst>
          </p:cNvPr>
          <p:cNvSpPr txBox="1"/>
          <p:nvPr/>
        </p:nvSpPr>
        <p:spPr>
          <a:xfrm>
            <a:off x="8354860" y="2043985"/>
            <a:ext cx="363394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If utilizing a shot clock, the shot clock operator shall be located at the scorer’s and timer’s table.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14B56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This allows the officiating crew to quickly identify the person who is operating the shot clock should there be a timing issue that needs to be addressed.</a:t>
            </a:r>
          </a:p>
        </p:txBody>
      </p:sp>
    </p:spTree>
    <p:extLst>
      <p:ext uri="{BB962C8B-B14F-4D97-AF65-F5344CB8AC3E}">
        <p14:creationId xmlns:p14="http://schemas.microsoft.com/office/powerpoint/2010/main" val="3081554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309DF-92C5-DCEA-7349-5745B0F1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Foul reporting &amp; switching on offensive calls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7C38A3-6DCC-00EB-AECB-B94A8D43A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1512" y="1989138"/>
            <a:ext cx="5536113" cy="4338637"/>
          </a:xfrm>
        </p:spPr>
        <p:txBody>
          <a:bodyPr/>
          <a:lstStyle/>
          <a:p>
            <a:pPr>
              <a:defRPr/>
            </a:pPr>
            <a:r>
              <a:rPr lang="en-US" sz="2800" kern="100" dirty="0"/>
              <a:t>The Center calls a foul tableside, reports the foul, stays tableside and slides down to become new Lead.</a:t>
            </a:r>
          </a:p>
          <a:p>
            <a:pPr>
              <a:defRPr/>
            </a:pPr>
            <a:r>
              <a:rPr lang="en-US" sz="2800" kern="100" dirty="0"/>
              <a:t>The old Trail becomes the new Center.</a:t>
            </a:r>
          </a:p>
          <a:p>
            <a:pPr>
              <a:defRPr/>
            </a:pPr>
            <a:r>
              <a:rPr lang="en-US" sz="2800" kern="100" dirty="0"/>
              <a:t>The Lead moves to the sideline to administer the throw-in and </a:t>
            </a:r>
            <a:br>
              <a:rPr lang="en-US" sz="2800" kern="100" dirty="0"/>
            </a:br>
            <a:r>
              <a:rPr lang="en-US" sz="2800" kern="100" dirty="0"/>
              <a:t>becomes new Trail.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D6758E-5ED9-DE2F-884E-1DBEBC68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8" name="Picture 7" descr="A basketball court with a diagram&#10;&#10;Description automatically generated with medium confidence">
            <a:extLst>
              <a:ext uri="{FF2B5EF4-FFF2-40B4-BE49-F238E27FC236}">
                <a16:creationId xmlns:a16="http://schemas.microsoft.com/office/drawing/2014/main" id="{7078E014-CC61-2F7A-8DE0-BCC24D35C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569" y="1958140"/>
            <a:ext cx="2892672" cy="4462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595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3C758-2A6C-3DA7-3CAE-C0C45358E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Disqualification procedure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19D7A-C04F-BFB6-2FA1-EE50ABE69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921" y="1989138"/>
            <a:ext cx="10576242" cy="4338637"/>
          </a:xfrm>
        </p:spPr>
        <p:txBody>
          <a:bodyPr/>
          <a:lstStyle/>
          <a:p>
            <a:pPr marL="533400" indent="-533400" eaLnBrk="1" hangingPunct="1">
              <a:buFont typeface="Wingdings" panose="05000000000000000000" pitchFamily="2" charset="2"/>
              <a:buAutoNum type="arabicPeriod"/>
              <a:defRPr/>
            </a:pPr>
            <a:r>
              <a:rPr lang="en-US" sz="2400" dirty="0"/>
              <a:t>The calling official (new tableside Center or Trail): </a:t>
            </a:r>
          </a:p>
          <a:p>
            <a:pPr marL="952500" lvl="1" indent="-495300" eaLnBrk="1" hangingPunct="1">
              <a:defRPr/>
            </a:pPr>
            <a:r>
              <a:rPr lang="en-US" dirty="0"/>
              <a:t>Notifies the coach; </a:t>
            </a:r>
          </a:p>
          <a:p>
            <a:pPr marL="952500" lvl="1" indent="-495300" eaLnBrk="1" hangingPunct="1">
              <a:defRPr/>
            </a:pPr>
            <a:r>
              <a:rPr lang="en-US" dirty="0"/>
              <a:t>Requests timer to begin the 15-second replacement clock; and</a:t>
            </a:r>
          </a:p>
          <a:p>
            <a:pPr marL="952500" lvl="1" indent="-495300" eaLnBrk="1" hangingPunct="1">
              <a:defRPr/>
            </a:pPr>
            <a:r>
              <a:rPr lang="en-US" dirty="0"/>
              <a:t>Notifies disqualified player.</a:t>
            </a:r>
          </a:p>
          <a:p>
            <a:pPr marL="569913" indent="-514350" eaLnBrk="1" hangingPunct="1">
              <a:buFont typeface="+mj-lt"/>
              <a:buAutoNum type="arabicPeriod"/>
              <a:defRPr/>
            </a:pPr>
            <a:r>
              <a:rPr lang="en-US" sz="2400" dirty="0"/>
              <a:t>If informing the coach could be confrontational, the calling official may notify the table and go opposite. The opposite Trail or Center, should move tableside and notify the coach. </a:t>
            </a:r>
          </a:p>
          <a:p>
            <a:pPr marL="569913" indent="-514350" eaLnBrk="1" hangingPunct="1">
              <a:buFont typeface="+mj-lt"/>
              <a:buAutoNum type="arabicPeriod"/>
              <a:defRPr/>
            </a:pPr>
            <a:r>
              <a:rPr lang="en-US" sz="2400" dirty="0"/>
              <a:t>Officials not administering the disqualification should position for subsequent throw-in or free throw.</a:t>
            </a:r>
          </a:p>
          <a:p>
            <a:pPr marL="569913" indent="-514350">
              <a:buFont typeface="+mj-lt"/>
              <a:buAutoNum type="arabicPeriod"/>
              <a:defRPr/>
            </a:pPr>
            <a:r>
              <a:rPr lang="en-US" altLang="en-US" sz="2400" dirty="0"/>
              <a:t>Administering official takes a position on the division line halfway between center circle and sideline nearest table to administer the substitution.</a:t>
            </a:r>
          </a:p>
          <a:p>
            <a:pPr marL="55563" indent="0" eaLnBrk="1" hangingPunct="1">
              <a:buNone/>
              <a:defRPr/>
            </a:pP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18A18-44EA-229D-0A8A-7593662F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</p:spTree>
    <p:extLst>
      <p:ext uri="{BB962C8B-B14F-4D97-AF65-F5344CB8AC3E}">
        <p14:creationId xmlns:p14="http://schemas.microsoft.com/office/powerpoint/2010/main" val="37961302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6E80B-A1A4-AAF6-0C14-EAB462C09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throws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887B33-FC0D-116D-B0A2-55B000BA3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1440" y="1989138"/>
            <a:ext cx="10606723" cy="4338637"/>
          </a:xfrm>
        </p:spPr>
        <p:txBody>
          <a:bodyPr/>
          <a:lstStyle/>
          <a:p>
            <a:pPr marL="228600" indent="-228600" eaLnBrk="1" hangingPunct="1">
              <a:defRPr/>
            </a:pPr>
            <a:r>
              <a:rPr lang="en-US" sz="2800" dirty="0">
                <a:cs typeface="Arial" charset="0"/>
              </a:rPr>
              <a:t>Calling official becomes the Trail and observes all lane activity to assist the Center and Lead and watches any action above the three-point arc.</a:t>
            </a:r>
          </a:p>
          <a:p>
            <a:pPr marL="228600" indent="-228600" eaLnBrk="1" hangingPunct="1">
              <a:defRPr/>
            </a:pPr>
            <a:r>
              <a:rPr lang="en-US" sz="2800" dirty="0">
                <a:cs typeface="Arial" charset="0"/>
              </a:rPr>
              <a:t>The Lead administers all free throws and watches players on the opposite lane line (closer to the Center) and the lane spaces nearest the Lead.</a:t>
            </a:r>
            <a:endParaRPr lang="en-US" sz="2800" dirty="0">
              <a:cs typeface="Times New Roman" pitchFamily="18" charset="0"/>
            </a:endParaRPr>
          </a:p>
          <a:p>
            <a:pPr marL="228600" indent="-228600" eaLnBrk="1" hangingPunct="1">
              <a:defRPr/>
            </a:pPr>
            <a:r>
              <a:rPr lang="en-US" sz="2800" dirty="0">
                <a:cs typeface="Arial" charset="0"/>
              </a:rPr>
              <a:t>The Center has responsibility for shooter (including the 10-second count), flight of ball, and top two-lane spaces on the opposite lane line.</a:t>
            </a:r>
            <a:endParaRPr lang="en-US" sz="2800" dirty="0">
              <a:cs typeface="Times New Roman" pitchFamily="18" charset="0"/>
            </a:endParaRPr>
          </a:p>
          <a:p>
            <a:pPr marL="228600" indent="-228600" eaLnBrk="1" hangingPunct="1">
              <a:defRPr/>
            </a:pPr>
            <a:r>
              <a:rPr lang="en-US" sz="2800" dirty="0">
                <a:cs typeface="Arial" charset="0"/>
              </a:rPr>
              <a:t>The Center and Trail close down on last shot attempt.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467EE-2075-EC22-380E-775E8F0AF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</p:spTree>
    <p:extLst>
      <p:ext uri="{BB962C8B-B14F-4D97-AF65-F5344CB8AC3E}">
        <p14:creationId xmlns:p14="http://schemas.microsoft.com/office/powerpoint/2010/main" val="14661532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2A01D-5D2E-6215-E44E-5E8B8E9C5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throws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026E5-C676-F28C-92AD-A52C84631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9637" y="1991360"/>
            <a:ext cx="5999163" cy="4460240"/>
          </a:xfrm>
        </p:spPr>
        <p:txBody>
          <a:bodyPr/>
          <a:lstStyle/>
          <a:p>
            <a:pPr eaLnBrk="1" hangingPunct="1">
              <a:spcBef>
                <a:spcPts val="600"/>
              </a:spcBef>
              <a:defRPr/>
            </a:pPr>
            <a:r>
              <a:rPr lang="en-US" sz="2800" dirty="0"/>
              <a:t>The Trail</a:t>
            </a:r>
            <a:r>
              <a:rPr lang="en-US" sz="2800" dirty="0">
                <a:solidFill>
                  <a:srgbClr val="003798"/>
                </a:solidFill>
              </a:rPr>
              <a:t> </a:t>
            </a:r>
            <a:r>
              <a:rPr lang="en-US" sz="2800" dirty="0"/>
              <a:t>is at approximately the 28-foot mark and just inside the tableside boundary line.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800" dirty="0"/>
              <a:t>The Lead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approximately 4 feet outside of the nearer lane line and off the end line for </a:t>
            </a:r>
            <a:r>
              <a:rPr lang="en-US" sz="2800" i="1" dirty="0"/>
              <a:t>ALL</a:t>
            </a:r>
            <a:r>
              <a:rPr lang="en-US" sz="2800" dirty="0"/>
              <a:t> free throws.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en-US" sz="2800" dirty="0"/>
              <a:t>The Center</a:t>
            </a:r>
            <a:r>
              <a:rPr lang="en-US" sz="2800" dirty="0">
                <a:solidFill>
                  <a:srgbClr val="00B050"/>
                </a:solidFill>
              </a:rPr>
              <a:t> </a:t>
            </a:r>
            <a:r>
              <a:rPr lang="en-US" sz="2800" dirty="0"/>
              <a:t>is halfway between the near lane line and the sideline; just above the free-throw line extended.</a:t>
            </a:r>
          </a:p>
          <a:p>
            <a:endParaRPr lang="en-US" alt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B1FB63-D94A-1E08-10D8-213796561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www.nfhs.org</a:t>
            </a:r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7D22F570-FAA1-D7D0-3806-942AE35B9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77" y="2255400"/>
            <a:ext cx="4084837" cy="368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050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310B0-D8AE-C61E-B98B-C630D7266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0A637-D09F-3613-D8C0-8A719FBF5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www.nfhs.org</a:t>
            </a:r>
          </a:p>
        </p:txBody>
      </p:sp>
    </p:spTree>
    <p:extLst>
      <p:ext uri="{BB962C8B-B14F-4D97-AF65-F5344CB8AC3E}">
        <p14:creationId xmlns:p14="http://schemas.microsoft.com/office/powerpoint/2010/main" val="2759415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B157-24D6-40BC-908E-92E08065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FREE THROWS </a:t>
            </a:r>
            <a:br>
              <a:rPr lang="en-US" dirty="0"/>
            </a:br>
            <a:r>
              <a:rPr lang="en-US" dirty="0"/>
              <a:t>4-8-1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4BFE0-8665-4AF3-98F6-9633786CB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www.nfhs.org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2391F4-56CA-4FF1-86B9-401A0FC255F3}"/>
              </a:ext>
            </a:extLst>
          </p:cNvPr>
          <p:cNvSpPr txBox="1"/>
          <p:nvPr/>
        </p:nvSpPr>
        <p:spPr>
          <a:xfrm>
            <a:off x="6864263" y="2067930"/>
            <a:ext cx="515766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Two free throws will now be awarded for all common fouls, except for a player-control foul or team-control foul, beginning with the fifth team foul in each quarter.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14B56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Team fouls will be reset to zero at the end of each quarter, excluding the fourth quarter if an overtime period is needed.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14B56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33C11-8FD0-342C-7FC4-B97529DD7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321" y="2073263"/>
            <a:ext cx="5157663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80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C487B-5928-473C-9AE2-6B4CF1BEE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Resumption of play procedure, throw-ins 7-5-2 </a:t>
            </a:r>
            <a:r>
              <a:rPr lang="en-US" cap="none" dirty="0"/>
              <a:t>thru</a:t>
            </a:r>
            <a:r>
              <a:rPr lang="en-US" dirty="0"/>
              <a:t> 4 (NEW)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9BACB-8EF6-42D0-98FC-0EB6EEF24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After an </a:t>
            </a:r>
            <a:r>
              <a:rPr lang="en-US" sz="2200" b="1" dirty="0"/>
              <a:t>out of bounds </a:t>
            </a:r>
            <a:r>
              <a:rPr lang="en-US" sz="2200" dirty="0"/>
              <a:t>violation in either the frontcourt or the backcourt by either team, the throw-in shall be at the designated spot nearest to where the ball went out of bounds.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E262A3-22FF-4444-B9C2-B97BB4052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www.nfhs.org</a:t>
            </a:r>
          </a:p>
        </p:txBody>
      </p:sp>
      <p:pic>
        <p:nvPicPr>
          <p:cNvPr id="7" name="Picture 6" descr="A picture containing text, screenshot, silhouette&#10;&#10;Description automatically generated">
            <a:extLst>
              <a:ext uri="{FF2B5EF4-FFF2-40B4-BE49-F238E27FC236}">
                <a16:creationId xmlns:a16="http://schemas.microsoft.com/office/drawing/2014/main" id="{B1C5D6BD-F485-0F61-8594-C98521BC9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14" y="3343391"/>
            <a:ext cx="9568543" cy="281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738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70CAA-C4EF-476F-A12C-89C4BD6C0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Resumption of play procedure, throw-ins 7-5-2 </a:t>
            </a:r>
            <a:r>
              <a:rPr lang="en-US" cap="none" dirty="0"/>
              <a:t>thru</a:t>
            </a:r>
            <a:r>
              <a:rPr lang="en-US" dirty="0"/>
              <a:t> 4 (NEW)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B46FBD-7335-4981-9B5A-5DAC3B51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www.nfhs.org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55128C-2AD7-4273-B812-1C21E4B71D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After a violation or a foul before the bonus is in effect by either team or any other stoppage in play, the throw-in location will be determined by the location of the violation/foul or the location of the ball when the stoppage occurs: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b="1" dirty="0"/>
              <a:t>Frontcourt throw-in – </a:t>
            </a:r>
            <a:r>
              <a:rPr lang="en-US" sz="2200" dirty="0"/>
              <a:t>one of the newly established four designated spots (28-foot mark along each sideline or 3-feet outside the lane line along the end line).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b="1" dirty="0"/>
              <a:t>Backcourt throw-in – </a:t>
            </a:r>
            <a:r>
              <a:rPr lang="en-US" sz="2200" dirty="0"/>
              <a:t>the designated spot nearest the foul, violation or other stoppage.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691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B157-24D6-40BC-908E-92E08065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Resumption of play procedure, throw-ins [7-5-2 </a:t>
            </a:r>
            <a:r>
              <a:rPr lang="en-US" cap="none" dirty="0"/>
              <a:t>thru</a:t>
            </a:r>
            <a:r>
              <a:rPr lang="en-US" dirty="0"/>
              <a:t> 4 (NEW)]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4BFE0-8665-4AF3-98F6-9633786CB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www.nfhs.org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11457-173B-1382-A725-DD5CBF18633D}"/>
              </a:ext>
            </a:extLst>
          </p:cNvPr>
          <p:cNvSpPr txBox="1"/>
          <p:nvPr/>
        </p:nvSpPr>
        <p:spPr>
          <a:xfrm>
            <a:off x="5960534" y="2039055"/>
            <a:ext cx="564303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Frontcourt throw-ins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– Officials shall determine the throw-in spot by using an imaginary line (dotted line).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If the stoppage of play occurs inside the dotted imaginary line, the spot shall be the nearest point on the end line 3-feet outside the lane line.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If the stoppage of play occurs outside the dotted imaginary line, the spot shall be the nearest 28-foot mark along each sideline.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14B56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14B56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99FB7-B33D-45A0-AB2C-68A68E66E165}"/>
              </a:ext>
            </a:extLst>
          </p:cNvPr>
          <p:cNvSpPr txBox="1"/>
          <p:nvPr/>
        </p:nvSpPr>
        <p:spPr>
          <a:xfrm>
            <a:off x="1380478" y="5806652"/>
            <a:ext cx="4404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NOTE: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Court markings are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not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required.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56F0AB-718F-4B97-A7F5-F2440A5DF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242" y="2101998"/>
            <a:ext cx="4755292" cy="351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65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FB157-24D6-40BC-908E-92E080655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Throw-in administration </a:t>
            </a:r>
            <a:br>
              <a:rPr lang="en-US" dirty="0"/>
            </a:br>
            <a:r>
              <a:rPr lang="en-US" dirty="0"/>
              <a:t>7-6-6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94BFE0-8665-4AF3-98F6-9633786CB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www.nfhs.org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411457-173B-1382-A725-DD5CBF18633D}"/>
              </a:ext>
            </a:extLst>
          </p:cNvPr>
          <p:cNvSpPr txBox="1"/>
          <p:nvPr/>
        </p:nvSpPr>
        <p:spPr>
          <a:xfrm>
            <a:off x="1503123" y="2105842"/>
            <a:ext cx="105669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When an official administers a throw-in to the wrong team, the officials may now rectify the mistake at any time before the first dead ball after the ball becomes live unless there is a change in possession.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14B56"/>
                </a:solidFill>
                <a:effectLst/>
                <a:uLnTx/>
                <a:uFillTx/>
                <a:latin typeface="Calibri"/>
                <a:ea typeface="+mn-ea"/>
                <a:cs typeface="Arial" pitchFamily="34" charset="0"/>
              </a:rPr>
              <a:t>After the ball becomes dead or the correct team gains possession, the time to correct the mistake has expired.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14B56"/>
              </a:solidFill>
              <a:effectLst/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748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FHS Brand">
      <a:dk1>
        <a:srgbClr val="414B56"/>
      </a:dk1>
      <a:lt1>
        <a:sysClr val="window" lastClr="FFFFFF"/>
      </a:lt1>
      <a:dk2>
        <a:srgbClr val="1F497D"/>
      </a:dk2>
      <a:lt2>
        <a:srgbClr val="D8D8D8"/>
      </a:lt2>
      <a:accent1>
        <a:srgbClr val="FFCE00"/>
      </a:accent1>
      <a:accent2>
        <a:srgbClr val="D21034"/>
      </a:accent2>
      <a:accent3>
        <a:srgbClr val="003798"/>
      </a:accent3>
      <a:accent4>
        <a:srgbClr val="E96B10"/>
      </a:accent4>
      <a:accent5>
        <a:srgbClr val="581963"/>
      </a:accent5>
      <a:accent6>
        <a:srgbClr val="006A4E"/>
      </a:accent6>
      <a:hlink>
        <a:srgbClr val="414B56"/>
      </a:hlink>
      <a:folHlink>
        <a:srgbClr val="00379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-24 NFHS Stock Sport Rules PowerPoint_Wide Format" id="{51CB075D-0BB5-487E-BBE4-3A479FBA6A20}" vid="{188D26EC-CDA3-4ACF-BD0A-56F328DD5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C36A34F339A54D85C37DD81207F966" ma:contentTypeVersion="13" ma:contentTypeDescription="Create a new document." ma:contentTypeScope="" ma:versionID="b1d60f096ce905ea2c8f4b546515be3e">
  <xsd:schema xmlns:xsd="http://www.w3.org/2001/XMLSchema" xmlns:xs="http://www.w3.org/2001/XMLSchema" xmlns:p="http://schemas.microsoft.com/office/2006/metadata/properties" xmlns:ns3="3bb8d7d1-06b8-47b8-a0de-bad91f18ef42" xmlns:ns4="ffc60a71-4a50-4afc-be20-b1cf64734936" targetNamespace="http://schemas.microsoft.com/office/2006/metadata/properties" ma:root="true" ma:fieldsID="5dfcda41ff764e825aef5537df9b60fd" ns3:_="" ns4:_="">
    <xsd:import namespace="3bb8d7d1-06b8-47b8-a0de-bad91f18ef42"/>
    <xsd:import namespace="ffc60a71-4a50-4afc-be20-b1cf64734936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b8d7d1-06b8-47b8-a0de-bad91f18ef4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c60a71-4a50-4afc-be20-b1cf647349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3B75652-BDDA-4D9D-B291-71910975C7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b8d7d1-06b8-47b8-a0de-bad91f18ef42"/>
    <ds:schemaRef ds:uri="ffc60a71-4a50-4afc-be20-b1cf647349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277D50-A8F4-41EA-8AAF-2B8EFD1D1E78}">
  <ds:schemaRefs>
    <ds:schemaRef ds:uri="3bb8d7d1-06b8-47b8-a0de-bad91f18ef42"/>
    <ds:schemaRef ds:uri="ffc60a71-4a50-4afc-be20-b1cf64734936"/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401EAF0-8FCF-4DFB-8448-7D367C74A0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2023-24 NFHS Stock Sport Rules PowerPoint_Wide Format</Template>
  <TotalTime>2830</TotalTime>
  <Words>2911</Words>
  <Application>Microsoft Office PowerPoint</Application>
  <PresentationFormat>Widescreen</PresentationFormat>
  <Paragraphs>246</Paragraphs>
  <Slides>44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Courier New</vt:lpstr>
      <vt:lpstr>Wingdings</vt:lpstr>
      <vt:lpstr>Office Theme</vt:lpstr>
      <vt:lpstr>2023-25 NFHS Basketball Mechanics</vt:lpstr>
      <vt:lpstr>PowerPoint Presentation</vt:lpstr>
      <vt:lpstr>MECHANIC CHANGES</vt:lpstr>
      <vt:lpstr>GAME AND TABLE OFFICIALS  2-1-3 NOTE</vt:lpstr>
      <vt:lpstr>BONUS FREE THROWS  4-8-1</vt:lpstr>
      <vt:lpstr>Resumption of play procedure, throw-ins 7-5-2 thru 4 (NEW)</vt:lpstr>
      <vt:lpstr>Resumption of play procedure, throw-ins 7-5-2 thru 4 (NEW)</vt:lpstr>
      <vt:lpstr>Resumption of play procedure, throw-ins [7-5-2 thru 4 (NEW)]</vt:lpstr>
      <vt:lpstr>Throw-in administration  7-6-6</vt:lpstr>
      <vt:lpstr>Official NFHS Basketball Signals</vt:lpstr>
      <vt:lpstr>Three-person mechanics Overview</vt:lpstr>
      <vt:lpstr>Pregame positions</vt:lpstr>
      <vt:lpstr>Jump ball</vt:lpstr>
      <vt:lpstr>Jump ball</vt:lpstr>
      <vt:lpstr>Time-outs &amp; intermissions</vt:lpstr>
      <vt:lpstr>Time-outs &amp; intermissions</vt:lpstr>
      <vt:lpstr>Primary coverage areas</vt:lpstr>
      <vt:lpstr>Backcourt Boundary coverage</vt:lpstr>
      <vt:lpstr>Halfcourt boundary coverage</vt:lpstr>
      <vt:lpstr>Coverage in transition</vt:lpstr>
      <vt:lpstr>Backcourt Pressure coverage</vt:lpstr>
      <vt:lpstr>Shot &amp; rebound coverage</vt:lpstr>
      <vt:lpstr>Three-point shot coverage</vt:lpstr>
      <vt:lpstr>rotations</vt:lpstr>
      <vt:lpstr>Rotations</vt:lpstr>
      <vt:lpstr>Rotations</vt:lpstr>
      <vt:lpstr>rotations</vt:lpstr>
      <vt:lpstr>Transfer after rotation</vt:lpstr>
      <vt:lpstr>Throw-in cues</vt:lpstr>
      <vt:lpstr>Out of Bounds Throw-in</vt:lpstr>
      <vt:lpstr>Designated Spots in the frontcourt</vt:lpstr>
      <vt:lpstr>Sideline throw-ins in the backcourt</vt:lpstr>
      <vt:lpstr>Backcourt Throw-in</vt:lpstr>
      <vt:lpstr>Foul reporting</vt:lpstr>
      <vt:lpstr>Fouls &amp; basic switching</vt:lpstr>
      <vt:lpstr>Foul reporting &amp; switching</vt:lpstr>
      <vt:lpstr>Foul reporting &amp; switching</vt:lpstr>
      <vt:lpstr>Foul reporting &amp; switching on offensive calls</vt:lpstr>
      <vt:lpstr>Foul reporting &amp; Switching on offensive calls</vt:lpstr>
      <vt:lpstr>Foul reporting &amp; switching on offensive calls</vt:lpstr>
      <vt:lpstr>Disqualification procedure</vt:lpstr>
      <vt:lpstr>Free throws</vt:lpstr>
      <vt:lpstr>Free throws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2023-24 NFHS Sport Rules PowerPoint</dc:title>
  <dc:creator>Alyssa Zirnheld</dc:creator>
  <cp:lastModifiedBy>Julian Tackett</cp:lastModifiedBy>
  <cp:revision>19</cp:revision>
  <cp:lastPrinted>2024-10-31T10:17:42Z</cp:lastPrinted>
  <dcterms:created xsi:type="dcterms:W3CDTF">2023-02-24T19:31:07Z</dcterms:created>
  <dcterms:modified xsi:type="dcterms:W3CDTF">2024-10-31T10:18:17Z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0x01010052C36A34F339A54D85C37DD81207F966</vt:lpwstr>
  </property>
</Properties>
</file>